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6" r:id="rId1"/>
  </p:sldMasterIdLst>
  <p:notesMasterIdLst>
    <p:notesMasterId r:id="rId57"/>
  </p:notesMasterIdLst>
  <p:sldIdLst>
    <p:sldId id="373" r:id="rId2"/>
    <p:sldId id="374" r:id="rId3"/>
    <p:sldId id="375" r:id="rId4"/>
    <p:sldId id="376" r:id="rId5"/>
    <p:sldId id="377" r:id="rId6"/>
    <p:sldId id="317" r:id="rId7"/>
    <p:sldId id="320" r:id="rId8"/>
    <p:sldId id="318" r:id="rId9"/>
    <p:sldId id="319" r:id="rId10"/>
    <p:sldId id="322" r:id="rId11"/>
    <p:sldId id="321" r:id="rId12"/>
    <p:sldId id="323" r:id="rId13"/>
    <p:sldId id="364" r:id="rId14"/>
    <p:sldId id="324" r:id="rId15"/>
    <p:sldId id="325" r:id="rId16"/>
    <p:sldId id="327" r:id="rId17"/>
    <p:sldId id="286" r:id="rId18"/>
    <p:sldId id="309" r:id="rId19"/>
    <p:sldId id="315" r:id="rId20"/>
    <p:sldId id="294" r:id="rId21"/>
    <p:sldId id="329" r:id="rId22"/>
    <p:sldId id="308" r:id="rId23"/>
    <p:sldId id="328" r:id="rId24"/>
    <p:sldId id="314" r:id="rId25"/>
    <p:sldId id="358" r:id="rId26"/>
    <p:sldId id="330" r:id="rId27"/>
    <p:sldId id="298" r:id="rId28"/>
    <p:sldId id="335" r:id="rId29"/>
    <p:sldId id="336" r:id="rId30"/>
    <p:sldId id="337" r:id="rId31"/>
    <p:sldId id="338" r:id="rId32"/>
    <p:sldId id="360" r:id="rId33"/>
    <p:sldId id="370" r:id="rId34"/>
    <p:sldId id="348" r:id="rId35"/>
    <p:sldId id="365" r:id="rId36"/>
    <p:sldId id="356" r:id="rId37"/>
    <p:sldId id="378" r:id="rId38"/>
    <p:sldId id="345" r:id="rId39"/>
    <p:sldId id="347" r:id="rId40"/>
    <p:sldId id="368" r:id="rId41"/>
    <p:sldId id="369" r:id="rId42"/>
    <p:sldId id="334" r:id="rId43"/>
    <p:sldId id="340" r:id="rId44"/>
    <p:sldId id="357" r:id="rId45"/>
    <p:sldId id="339" r:id="rId46"/>
    <p:sldId id="367" r:id="rId47"/>
    <p:sldId id="372" r:id="rId48"/>
    <p:sldId id="371" r:id="rId49"/>
    <p:sldId id="361" r:id="rId50"/>
    <p:sldId id="350" r:id="rId51"/>
    <p:sldId id="352" r:id="rId52"/>
    <p:sldId id="354" r:id="rId53"/>
    <p:sldId id="353" r:id="rId54"/>
    <p:sldId id="355" r:id="rId55"/>
    <p:sldId id="341" r:id="rId56"/>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B" initials="E"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FFFF99"/>
    <a:srgbClr val="FF9900"/>
    <a:srgbClr val="FF6600"/>
    <a:srgbClr val="FF9966"/>
    <a:srgbClr val="FFCC99"/>
    <a:srgbClr val="FFCC00"/>
    <a:srgbClr val="FCE93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979" autoAdjust="0"/>
  </p:normalViewPr>
  <p:slideViewPr>
    <p:cSldViewPr snapToGrid="0">
      <p:cViewPr varScale="1">
        <p:scale>
          <a:sx n="61" d="100"/>
          <a:sy n="61" d="100"/>
        </p:scale>
        <p:origin x="1392" y="60"/>
      </p:cViewPr>
      <p:guideLst>
        <p:guide orient="horz" pos="2160"/>
        <p:guide pos="2880"/>
      </p:guideLst>
    </p:cSldViewPr>
  </p:slideViewPr>
  <p:outlineViewPr>
    <p:cViewPr>
      <p:scale>
        <a:sx n="33" d="100"/>
        <a:sy n="33" d="100"/>
      </p:scale>
      <p:origin x="0" y="-3332"/>
    </p:cViewPr>
  </p:outlineViewPr>
  <p:notesTextViewPr>
    <p:cViewPr>
      <p:scale>
        <a:sx n="1" d="1"/>
        <a:sy n="1" d="1"/>
      </p:scale>
      <p:origin x="0" y="0"/>
    </p:cViewPr>
  </p:notesTextViewPr>
  <p:sorterViewPr>
    <p:cViewPr>
      <p:scale>
        <a:sx n="100" d="100"/>
        <a:sy n="100" d="100"/>
      </p:scale>
      <p:origin x="0" y="-13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home%20office\3.%20COVID-19\2.%20PPT\1.%20Figures\English\key%20industries%20employmen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dirty="0"/>
              <a:t>%</a:t>
            </a:r>
            <a:r>
              <a:rPr lang="en-US" sz="1200" b="1" baseline="0" dirty="0"/>
              <a:t> share</a:t>
            </a:r>
            <a:r>
              <a:rPr lang="en-US" sz="1200" b="1" dirty="0"/>
              <a:t> of total employment in </a:t>
            </a:r>
            <a:r>
              <a:rPr lang="en-US" sz="1200" b="1" dirty="0" smtClean="0"/>
              <a:t>Hong Kong</a:t>
            </a:r>
            <a:endParaRPr lang="zh-TW" sz="1200" b="1" dirty="0"/>
          </a:p>
        </c:rich>
      </c:tx>
      <c:layout>
        <c:manualLayout>
          <c:xMode val="edge"/>
          <c:yMode val="edge"/>
          <c:x val="0.31594465165897079"/>
          <c:y val="9.8214445759965702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6">
                  <a:tint val="54000"/>
                </a:schemeClr>
              </a:solidFill>
              <a:ln w="19050">
                <a:solidFill>
                  <a:schemeClr val="lt1"/>
                </a:solidFill>
              </a:ln>
              <a:effectLst/>
            </c:spPr>
            <c:extLst>
              <c:ext xmlns:c16="http://schemas.microsoft.com/office/drawing/2014/chart" uri="{C3380CC4-5D6E-409C-BE32-E72D297353CC}">
                <c16:uniqueId val="{00000001-85D5-43B4-995A-97D7C0E18B7D}"/>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85D5-43B4-995A-97D7C0E18B7D}"/>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85D5-43B4-995A-97D7C0E18B7D}"/>
              </c:ext>
            </c:extLst>
          </c:dPt>
          <c:dPt>
            <c:idx val="3"/>
            <c:bubble3D val="0"/>
            <c:spPr>
              <a:solidFill>
                <a:srgbClr val="F79443"/>
              </a:solidFill>
              <a:ln w="19050">
                <a:solidFill>
                  <a:schemeClr val="lt1"/>
                </a:solidFill>
              </a:ln>
              <a:effectLst/>
            </c:spPr>
            <c:extLst>
              <c:ext xmlns:c16="http://schemas.microsoft.com/office/drawing/2014/chart" uri="{C3380CC4-5D6E-409C-BE32-E72D297353CC}">
                <c16:uniqueId val="{00000007-85D5-43B4-995A-97D7C0E18B7D}"/>
              </c:ext>
            </c:extLst>
          </c:dPt>
          <c:dPt>
            <c:idx val="4"/>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9-85D5-43B4-995A-97D7C0E18B7D}"/>
              </c:ext>
            </c:extLst>
          </c:dPt>
          <c:dLbls>
            <c:dLbl>
              <c:idx val="0"/>
              <c:layout>
                <c:manualLayout>
                  <c:x val="-1.5564202334630432E-2"/>
                  <c:y val="1.9802136119123723E-2"/>
                </c:manualLayout>
              </c:layout>
              <c:tx>
                <c:rich>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r>
                      <a:rPr lang="en-US" altLang="zh-TW" sz="1000" b="1" baseline="0"/>
                      <a:t> 6.8</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manualLayout>
                      <c:w val="5.4608115619788775E-2"/>
                      <c:h val="5.5386294534965297E-2"/>
                    </c:manualLayout>
                  </c15:layout>
                </c:ext>
                <c:ext xmlns:c16="http://schemas.microsoft.com/office/drawing/2014/chart" uri="{C3380CC4-5D6E-409C-BE32-E72D297353CC}">
                  <c16:uniqueId val="{00000001-85D5-43B4-995A-97D7C0E18B7D}"/>
                </c:ext>
              </c:extLst>
            </c:dLbl>
            <c:dLbl>
              <c:idx val="1"/>
              <c:layout>
                <c:manualLayout>
                  <c:x val="-6.6703724291272927E-3"/>
                  <c:y val="2.7722772277227723E-2"/>
                </c:manualLayout>
              </c:layout>
              <c:tx>
                <c:rich>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r>
                      <a:rPr lang="en-US" altLang="zh-TW" sz="1000" b="1" baseline="0"/>
                      <a:t>6.6</a:t>
                    </a: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85D5-43B4-995A-97D7C0E18B7D}"/>
                </c:ext>
              </c:extLst>
            </c:dLbl>
            <c:dLbl>
              <c:idx val="2"/>
              <c:layout/>
              <c:tx>
                <c:rich>
                  <a:bodyPr/>
                  <a:lstStyle/>
                  <a:p>
                    <a:r>
                      <a:rPr lang="en-US" altLang="zh-TW" sz="1000" b="1" baseline="0"/>
                      <a:t>18.6</a:t>
                    </a:r>
                    <a:endParaRPr lang="en-US" altLang="zh-TW" sz="1000" b="1"/>
                  </a:p>
                </c:rich>
              </c:tx>
              <c:dLblPos val="outEnd"/>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85D5-43B4-995A-97D7C0E18B7D}"/>
                </c:ext>
              </c:extLst>
            </c:dLbl>
            <c:dLbl>
              <c:idx val="3"/>
              <c:layout>
                <c:manualLayout>
                  <c:x val="-6.6703724291272927E-3"/>
                  <c:y val="-1.9801980198019802E-2"/>
                </c:manualLayout>
              </c:layout>
              <c:tx>
                <c:rich>
                  <a:bodyPr/>
                  <a:lstStyle/>
                  <a:p>
                    <a:r>
                      <a:rPr lang="en-US"/>
                      <a:t> </a:t>
                    </a:r>
                    <a:r>
                      <a:rPr lang="en-US" altLang="zh-HK" sz="1000" b="1"/>
                      <a:t>14.2</a:t>
                    </a:r>
                    <a:endParaRPr lang="en-US" sz="1000" b="1"/>
                  </a:p>
                </c:rich>
              </c:tx>
              <c:dLblPos val="bestFit"/>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85D5-43B4-995A-97D7C0E18B7D}"/>
                </c:ext>
              </c:extLst>
            </c:dLbl>
            <c:dLbl>
              <c:idx val="4"/>
              <c:layout/>
              <c:tx>
                <c:rich>
                  <a:bodyPr/>
                  <a:lstStyle/>
                  <a:p>
                    <a:r>
                      <a:rPr lang="en-US" altLang="zh-TW" sz="1000" b="1" baseline="0"/>
                      <a:t>53.7</a:t>
                    </a:r>
                    <a:endParaRPr lang="en-US" altLang="zh-TW" sz="1000" b="1"/>
                  </a:p>
                </c:rich>
              </c:tx>
              <c:dLblPos val="outEnd"/>
              <c:showLegendKey val="0"/>
              <c:showVal val="1"/>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85D5-43B4-995A-97D7C0E18B7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工作表1!$A$1:$A$5</c:f>
              <c:strCache>
                <c:ptCount val="5"/>
                <c:pt idx="0">
                  <c:v>Financial services</c:v>
                </c:pt>
                <c:pt idx="1">
                  <c:v>Tourism</c:v>
                </c:pt>
                <c:pt idx="2">
                  <c:v>Trading and logistics</c:v>
                </c:pt>
                <c:pt idx="3">
                  <c:v>Professional and other producer services</c:v>
                </c:pt>
                <c:pt idx="4">
                  <c:v>Others</c:v>
                </c:pt>
              </c:strCache>
            </c:strRef>
          </c:cat>
          <c:val>
            <c:numRef>
              <c:f>工作表1!$B$1:$B$5</c:f>
              <c:numCache>
                <c:formatCode>0.00%</c:formatCode>
                <c:ptCount val="5"/>
                <c:pt idx="0">
                  <c:v>6.8000000000000005E-2</c:v>
                </c:pt>
                <c:pt idx="1">
                  <c:v>6.6000000000000003E-2</c:v>
                </c:pt>
                <c:pt idx="2">
                  <c:v>0.186</c:v>
                </c:pt>
                <c:pt idx="3">
                  <c:v>0.14199999999999999</c:v>
                </c:pt>
                <c:pt idx="4">
                  <c:v>0.53700000000000003</c:v>
                </c:pt>
              </c:numCache>
            </c:numRef>
          </c:val>
          <c:extLst>
            <c:ext xmlns:c16="http://schemas.microsoft.com/office/drawing/2014/chart" uri="{C3380CC4-5D6E-409C-BE32-E72D297353CC}">
              <c16:uniqueId val="{0000000A-85D5-43B4-995A-97D7C0E18B7D}"/>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68720727595524167"/>
          <c:y val="0.28277447986022053"/>
          <c:w val="0.28442869641294838"/>
          <c:h val="0.6907293630549703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90E054-7277-4E04-A902-C67A884353F7}" type="doc">
      <dgm:prSet loTypeId="urn:microsoft.com/office/officeart/2005/8/layout/vProcess5" loCatId="process" qsTypeId="urn:microsoft.com/office/officeart/2005/8/quickstyle/simple1" qsCatId="simple" csTypeId="urn:microsoft.com/office/officeart/2005/8/colors/accent1_1" csCatId="accent1" phldr="1"/>
      <dgm:spPr/>
      <dgm:t>
        <a:bodyPr/>
        <a:lstStyle/>
        <a:p>
          <a:endParaRPr lang="zh-TW" altLang="en-US"/>
        </a:p>
      </dgm:t>
    </dgm:pt>
    <dgm:pt modelId="{388DD9EE-5F78-43A8-A062-3BC8382B68EE}">
      <dgm:prSet phldrT="[文字]" custT="1"/>
      <dgm:spPr/>
      <dgm:t>
        <a:bodyPr/>
        <a:lstStyle/>
        <a:p>
          <a:r>
            <a:rPr lang="en-US" altLang="zh-TW" sz="1800" dirty="0" smtClean="0"/>
            <a:t>I. What are the features of Hong Kong economy?</a:t>
          </a:r>
          <a:endParaRPr lang="zh-TW" altLang="en-US" sz="1800" dirty="0"/>
        </a:p>
      </dgm:t>
    </dgm:pt>
    <dgm:pt modelId="{CBF4D648-4C32-4B82-AE56-EC8D56921FA2}" type="parTrans" cxnId="{8918D0F3-EBE9-427B-BDC1-825B6E1479DD}">
      <dgm:prSet/>
      <dgm:spPr/>
      <dgm:t>
        <a:bodyPr/>
        <a:lstStyle/>
        <a:p>
          <a:endParaRPr lang="zh-TW" altLang="en-US"/>
        </a:p>
      </dgm:t>
    </dgm:pt>
    <dgm:pt modelId="{63BA2598-207E-4E64-B3A9-85A6D0EBB651}" type="sibTrans" cxnId="{8918D0F3-EBE9-427B-BDC1-825B6E1479DD}">
      <dgm:prSet/>
      <dgm:spPr/>
      <dgm:t>
        <a:bodyPr/>
        <a:lstStyle/>
        <a:p>
          <a:endParaRPr lang="zh-TW" altLang="en-US"/>
        </a:p>
      </dgm:t>
    </dgm:pt>
    <dgm:pt modelId="{7C7ADDCF-7575-4303-A238-0E07D44FD43A}">
      <dgm:prSet phldrT="[文字]" custT="1"/>
      <dgm:spPr/>
      <dgm:t>
        <a:bodyPr/>
        <a:lstStyle/>
        <a:p>
          <a:pPr>
            <a:tabLst/>
          </a:pPr>
          <a:r>
            <a:rPr lang="en-US" altLang="zh-TW" sz="1800" dirty="0" smtClean="0"/>
            <a:t>II. What happened in the world under the epidemic?</a:t>
          </a:r>
          <a:endParaRPr lang="zh-TW" altLang="en-US" sz="1800" dirty="0"/>
        </a:p>
      </dgm:t>
    </dgm:pt>
    <dgm:pt modelId="{BEA1DE5E-EC58-45DB-927E-0DDFC9A9E013}" type="parTrans" cxnId="{2B537DF6-769F-4500-A98F-84E191EBECB5}">
      <dgm:prSet/>
      <dgm:spPr/>
      <dgm:t>
        <a:bodyPr/>
        <a:lstStyle/>
        <a:p>
          <a:endParaRPr lang="zh-TW" altLang="en-US"/>
        </a:p>
      </dgm:t>
    </dgm:pt>
    <dgm:pt modelId="{210BE2E0-5541-4DB3-8B5F-DF90874FD441}" type="sibTrans" cxnId="{2B537DF6-769F-4500-A98F-84E191EBECB5}">
      <dgm:prSet/>
      <dgm:spPr/>
      <dgm:t>
        <a:bodyPr/>
        <a:lstStyle/>
        <a:p>
          <a:endParaRPr lang="zh-TW" altLang="en-US"/>
        </a:p>
      </dgm:t>
    </dgm:pt>
    <dgm:pt modelId="{BFBAB685-B923-4633-8D1F-9C2FCDCE1C76}">
      <dgm:prSet phldrT="[文字]" custT="1"/>
      <dgm:spPr/>
      <dgm:t>
        <a:bodyPr/>
        <a:lstStyle/>
        <a:p>
          <a:r>
            <a:rPr lang="en-US" altLang="zh-TW" sz="1800" dirty="0" smtClean="0"/>
            <a:t>III. What are the impacts on Hong Kong economy? </a:t>
          </a:r>
        </a:p>
        <a:p>
          <a:r>
            <a:rPr lang="zh-TW" altLang="en-US" sz="1800" dirty="0" smtClean="0"/>
            <a:t>（</a:t>
          </a:r>
          <a:r>
            <a:rPr lang="en-US" altLang="zh-TW" sz="1800" dirty="0" smtClean="0"/>
            <a:t>Which economic indicator(s) can reflect the situation? Which economic model can be used to analyze the case?</a:t>
          </a:r>
          <a:r>
            <a:rPr lang="zh-TW" altLang="en-US" sz="1800" dirty="0" smtClean="0"/>
            <a:t>）</a:t>
          </a:r>
          <a:endParaRPr lang="zh-TW" altLang="en-US" sz="1800" dirty="0"/>
        </a:p>
      </dgm:t>
    </dgm:pt>
    <dgm:pt modelId="{338D10D4-C7F0-4121-8EFE-2EE6EDDBC3E4}" type="parTrans" cxnId="{17322321-CD77-4991-9A89-A03669E5DE74}">
      <dgm:prSet/>
      <dgm:spPr/>
      <dgm:t>
        <a:bodyPr/>
        <a:lstStyle/>
        <a:p>
          <a:endParaRPr lang="zh-TW" altLang="en-US"/>
        </a:p>
      </dgm:t>
    </dgm:pt>
    <dgm:pt modelId="{51A974B7-A1AA-4257-8FFD-1011B3CC5C07}" type="sibTrans" cxnId="{17322321-CD77-4991-9A89-A03669E5DE74}">
      <dgm:prSet/>
      <dgm:spPr/>
      <dgm:t>
        <a:bodyPr/>
        <a:lstStyle/>
        <a:p>
          <a:endParaRPr lang="zh-TW" altLang="en-US"/>
        </a:p>
      </dgm:t>
    </dgm:pt>
    <dgm:pt modelId="{D35ECD31-4242-4373-9B29-DE06E6B2398A}" type="pres">
      <dgm:prSet presAssocID="{1C90E054-7277-4E04-A902-C67A884353F7}" presName="outerComposite" presStyleCnt="0">
        <dgm:presLayoutVars>
          <dgm:chMax val="5"/>
          <dgm:dir/>
          <dgm:resizeHandles val="exact"/>
        </dgm:presLayoutVars>
      </dgm:prSet>
      <dgm:spPr/>
      <dgm:t>
        <a:bodyPr/>
        <a:lstStyle/>
        <a:p>
          <a:endParaRPr lang="zh-TW" altLang="en-US"/>
        </a:p>
      </dgm:t>
    </dgm:pt>
    <dgm:pt modelId="{551DDC88-7125-42D1-B158-EABFE3A4BD5F}" type="pres">
      <dgm:prSet presAssocID="{1C90E054-7277-4E04-A902-C67A884353F7}" presName="dummyMaxCanvas" presStyleCnt="0">
        <dgm:presLayoutVars/>
      </dgm:prSet>
      <dgm:spPr/>
      <dgm:t>
        <a:bodyPr/>
        <a:lstStyle/>
        <a:p>
          <a:endParaRPr lang="zh-HK" altLang="en-US"/>
        </a:p>
      </dgm:t>
    </dgm:pt>
    <dgm:pt modelId="{8B027BF0-A45C-49DF-86EC-C852DE3021C5}" type="pres">
      <dgm:prSet presAssocID="{1C90E054-7277-4E04-A902-C67A884353F7}" presName="ThreeNodes_1" presStyleLbl="node1" presStyleIdx="0" presStyleCnt="3" custScaleX="108231" custScaleY="87570" custLinFactNeighborX="154" custLinFactNeighborY="6511">
        <dgm:presLayoutVars>
          <dgm:bulletEnabled val="1"/>
        </dgm:presLayoutVars>
      </dgm:prSet>
      <dgm:spPr/>
      <dgm:t>
        <a:bodyPr/>
        <a:lstStyle/>
        <a:p>
          <a:endParaRPr lang="zh-TW" altLang="en-US"/>
        </a:p>
      </dgm:t>
    </dgm:pt>
    <dgm:pt modelId="{E7173154-EC2D-43E5-AD49-FCBF35FD4046}" type="pres">
      <dgm:prSet presAssocID="{1C90E054-7277-4E04-A902-C67A884353F7}" presName="ThreeNodes_2" presStyleLbl="node1" presStyleIdx="1" presStyleCnt="3" custScaleX="105961" custScaleY="84239" custLinFactNeighborX="-646" custLinFactNeighborY="-13180">
        <dgm:presLayoutVars>
          <dgm:bulletEnabled val="1"/>
        </dgm:presLayoutVars>
      </dgm:prSet>
      <dgm:spPr/>
      <dgm:t>
        <a:bodyPr/>
        <a:lstStyle/>
        <a:p>
          <a:endParaRPr lang="zh-TW" altLang="en-US"/>
        </a:p>
      </dgm:t>
    </dgm:pt>
    <dgm:pt modelId="{8DF8FBDD-F7E0-4706-8773-FDFD5DF54986}" type="pres">
      <dgm:prSet presAssocID="{1C90E054-7277-4E04-A902-C67A884353F7}" presName="ThreeNodes_3" presStyleLbl="node1" presStyleIdx="2" presStyleCnt="3" custScaleX="100059" custScaleY="152049" custLinFactNeighborX="-703" custLinFactNeighborY="3629">
        <dgm:presLayoutVars>
          <dgm:bulletEnabled val="1"/>
        </dgm:presLayoutVars>
      </dgm:prSet>
      <dgm:spPr/>
      <dgm:t>
        <a:bodyPr/>
        <a:lstStyle/>
        <a:p>
          <a:endParaRPr lang="zh-TW" altLang="en-US"/>
        </a:p>
      </dgm:t>
    </dgm:pt>
    <dgm:pt modelId="{142A3448-DF99-46BA-B7DD-F5AA9E118A1A}" type="pres">
      <dgm:prSet presAssocID="{1C90E054-7277-4E04-A902-C67A884353F7}" presName="ThreeConn_1-2" presStyleLbl="fgAccFollowNode1" presStyleIdx="0" presStyleCnt="2" custScaleY="100000">
        <dgm:presLayoutVars>
          <dgm:bulletEnabled val="1"/>
        </dgm:presLayoutVars>
      </dgm:prSet>
      <dgm:spPr/>
      <dgm:t>
        <a:bodyPr/>
        <a:lstStyle/>
        <a:p>
          <a:endParaRPr lang="zh-TW" altLang="en-US"/>
        </a:p>
      </dgm:t>
    </dgm:pt>
    <dgm:pt modelId="{402734F8-8A80-4D18-A318-0E7D1F09168F}" type="pres">
      <dgm:prSet presAssocID="{1C90E054-7277-4E04-A902-C67A884353F7}" presName="ThreeConn_2-3" presStyleLbl="fgAccFollowNode1" presStyleIdx="1" presStyleCnt="2">
        <dgm:presLayoutVars>
          <dgm:bulletEnabled val="1"/>
        </dgm:presLayoutVars>
      </dgm:prSet>
      <dgm:spPr/>
      <dgm:t>
        <a:bodyPr/>
        <a:lstStyle/>
        <a:p>
          <a:endParaRPr lang="zh-TW" altLang="en-US"/>
        </a:p>
      </dgm:t>
    </dgm:pt>
    <dgm:pt modelId="{16C34EF0-9CB7-41FF-B2E3-4C4A57B37F96}" type="pres">
      <dgm:prSet presAssocID="{1C90E054-7277-4E04-A902-C67A884353F7}" presName="ThreeNodes_1_text" presStyleLbl="node1" presStyleIdx="2" presStyleCnt="3">
        <dgm:presLayoutVars>
          <dgm:bulletEnabled val="1"/>
        </dgm:presLayoutVars>
      </dgm:prSet>
      <dgm:spPr/>
      <dgm:t>
        <a:bodyPr/>
        <a:lstStyle/>
        <a:p>
          <a:endParaRPr lang="zh-TW" altLang="en-US"/>
        </a:p>
      </dgm:t>
    </dgm:pt>
    <dgm:pt modelId="{CA725ABB-18A2-4D21-A2A9-9C3BC7A07E51}" type="pres">
      <dgm:prSet presAssocID="{1C90E054-7277-4E04-A902-C67A884353F7}" presName="ThreeNodes_2_text" presStyleLbl="node1" presStyleIdx="2" presStyleCnt="3">
        <dgm:presLayoutVars>
          <dgm:bulletEnabled val="1"/>
        </dgm:presLayoutVars>
      </dgm:prSet>
      <dgm:spPr/>
      <dgm:t>
        <a:bodyPr/>
        <a:lstStyle/>
        <a:p>
          <a:endParaRPr lang="zh-TW" altLang="en-US"/>
        </a:p>
      </dgm:t>
    </dgm:pt>
    <dgm:pt modelId="{BF8C7AD1-8E53-4474-ABCF-C7A73F0E7CA2}" type="pres">
      <dgm:prSet presAssocID="{1C90E054-7277-4E04-A902-C67A884353F7}" presName="ThreeNodes_3_text" presStyleLbl="node1" presStyleIdx="2" presStyleCnt="3">
        <dgm:presLayoutVars>
          <dgm:bulletEnabled val="1"/>
        </dgm:presLayoutVars>
      </dgm:prSet>
      <dgm:spPr/>
      <dgm:t>
        <a:bodyPr/>
        <a:lstStyle/>
        <a:p>
          <a:endParaRPr lang="zh-TW" altLang="en-US"/>
        </a:p>
      </dgm:t>
    </dgm:pt>
  </dgm:ptLst>
  <dgm:cxnLst>
    <dgm:cxn modelId="{106F676A-5B6A-4BEB-ACC2-6BFCF498D392}" type="presOf" srcId="{7C7ADDCF-7575-4303-A238-0E07D44FD43A}" destId="{CA725ABB-18A2-4D21-A2A9-9C3BC7A07E51}" srcOrd="1" destOrd="0" presId="urn:microsoft.com/office/officeart/2005/8/layout/vProcess5"/>
    <dgm:cxn modelId="{D8301CE0-6064-4587-A50F-9124E3A52F5B}" type="presOf" srcId="{7C7ADDCF-7575-4303-A238-0E07D44FD43A}" destId="{E7173154-EC2D-43E5-AD49-FCBF35FD4046}" srcOrd="0" destOrd="0" presId="urn:microsoft.com/office/officeart/2005/8/layout/vProcess5"/>
    <dgm:cxn modelId="{63043118-3281-461E-8902-4428E1B07802}" type="presOf" srcId="{210BE2E0-5541-4DB3-8B5F-DF90874FD441}" destId="{402734F8-8A80-4D18-A318-0E7D1F09168F}" srcOrd="0" destOrd="0" presId="urn:microsoft.com/office/officeart/2005/8/layout/vProcess5"/>
    <dgm:cxn modelId="{F066AE99-B5F0-418F-89B6-30CDEB27E955}" type="presOf" srcId="{BFBAB685-B923-4633-8D1F-9C2FCDCE1C76}" destId="{BF8C7AD1-8E53-4474-ABCF-C7A73F0E7CA2}" srcOrd="1" destOrd="0" presId="urn:microsoft.com/office/officeart/2005/8/layout/vProcess5"/>
    <dgm:cxn modelId="{26567048-FEF1-4C29-99E3-4754DFDA4201}" type="presOf" srcId="{388DD9EE-5F78-43A8-A062-3BC8382B68EE}" destId="{16C34EF0-9CB7-41FF-B2E3-4C4A57B37F96}" srcOrd="1" destOrd="0" presId="urn:microsoft.com/office/officeart/2005/8/layout/vProcess5"/>
    <dgm:cxn modelId="{17322321-CD77-4991-9A89-A03669E5DE74}" srcId="{1C90E054-7277-4E04-A902-C67A884353F7}" destId="{BFBAB685-B923-4633-8D1F-9C2FCDCE1C76}" srcOrd="2" destOrd="0" parTransId="{338D10D4-C7F0-4121-8EFE-2EE6EDDBC3E4}" sibTransId="{51A974B7-A1AA-4257-8FFD-1011B3CC5C07}"/>
    <dgm:cxn modelId="{E63E6DF5-65CF-47B0-848E-FE91F59A497E}" type="presOf" srcId="{1C90E054-7277-4E04-A902-C67A884353F7}" destId="{D35ECD31-4242-4373-9B29-DE06E6B2398A}" srcOrd="0" destOrd="0" presId="urn:microsoft.com/office/officeart/2005/8/layout/vProcess5"/>
    <dgm:cxn modelId="{2B537DF6-769F-4500-A98F-84E191EBECB5}" srcId="{1C90E054-7277-4E04-A902-C67A884353F7}" destId="{7C7ADDCF-7575-4303-A238-0E07D44FD43A}" srcOrd="1" destOrd="0" parTransId="{BEA1DE5E-EC58-45DB-927E-0DDFC9A9E013}" sibTransId="{210BE2E0-5541-4DB3-8B5F-DF90874FD441}"/>
    <dgm:cxn modelId="{19C3C7BE-05A6-4083-A485-AC00623D6816}" type="presOf" srcId="{BFBAB685-B923-4633-8D1F-9C2FCDCE1C76}" destId="{8DF8FBDD-F7E0-4706-8773-FDFD5DF54986}" srcOrd="0" destOrd="0" presId="urn:microsoft.com/office/officeart/2005/8/layout/vProcess5"/>
    <dgm:cxn modelId="{8918D0F3-EBE9-427B-BDC1-825B6E1479DD}" srcId="{1C90E054-7277-4E04-A902-C67A884353F7}" destId="{388DD9EE-5F78-43A8-A062-3BC8382B68EE}" srcOrd="0" destOrd="0" parTransId="{CBF4D648-4C32-4B82-AE56-EC8D56921FA2}" sibTransId="{63BA2598-207E-4E64-B3A9-85A6D0EBB651}"/>
    <dgm:cxn modelId="{B5DE4402-3839-4AF0-9A0E-1D7DEDAAFEB0}" type="presOf" srcId="{63BA2598-207E-4E64-B3A9-85A6D0EBB651}" destId="{142A3448-DF99-46BA-B7DD-F5AA9E118A1A}" srcOrd="0" destOrd="0" presId="urn:microsoft.com/office/officeart/2005/8/layout/vProcess5"/>
    <dgm:cxn modelId="{AA4565A7-19CA-4DC4-B145-0A4C62C75AAE}" type="presOf" srcId="{388DD9EE-5F78-43A8-A062-3BC8382B68EE}" destId="{8B027BF0-A45C-49DF-86EC-C852DE3021C5}" srcOrd="0" destOrd="0" presId="urn:microsoft.com/office/officeart/2005/8/layout/vProcess5"/>
    <dgm:cxn modelId="{3619B5F5-5A39-4B8E-85EF-580030A7B895}" type="presParOf" srcId="{D35ECD31-4242-4373-9B29-DE06E6B2398A}" destId="{551DDC88-7125-42D1-B158-EABFE3A4BD5F}" srcOrd="0" destOrd="0" presId="urn:microsoft.com/office/officeart/2005/8/layout/vProcess5"/>
    <dgm:cxn modelId="{0ABBF14C-E41C-4E0C-B714-D75CF6D01969}" type="presParOf" srcId="{D35ECD31-4242-4373-9B29-DE06E6B2398A}" destId="{8B027BF0-A45C-49DF-86EC-C852DE3021C5}" srcOrd="1" destOrd="0" presId="urn:microsoft.com/office/officeart/2005/8/layout/vProcess5"/>
    <dgm:cxn modelId="{F712F8D2-5038-4113-AE05-9EA830A6EBAF}" type="presParOf" srcId="{D35ECD31-4242-4373-9B29-DE06E6B2398A}" destId="{E7173154-EC2D-43E5-AD49-FCBF35FD4046}" srcOrd="2" destOrd="0" presId="urn:microsoft.com/office/officeart/2005/8/layout/vProcess5"/>
    <dgm:cxn modelId="{ED09C9AD-34D5-449B-A1CE-F2CC4FE57B6A}" type="presParOf" srcId="{D35ECD31-4242-4373-9B29-DE06E6B2398A}" destId="{8DF8FBDD-F7E0-4706-8773-FDFD5DF54986}" srcOrd="3" destOrd="0" presId="urn:microsoft.com/office/officeart/2005/8/layout/vProcess5"/>
    <dgm:cxn modelId="{54245DEA-6B71-4972-B600-E07DEA065EA1}" type="presParOf" srcId="{D35ECD31-4242-4373-9B29-DE06E6B2398A}" destId="{142A3448-DF99-46BA-B7DD-F5AA9E118A1A}" srcOrd="4" destOrd="0" presId="urn:microsoft.com/office/officeart/2005/8/layout/vProcess5"/>
    <dgm:cxn modelId="{B5CC5E94-1ABB-4F00-9EA9-501857F71F1E}" type="presParOf" srcId="{D35ECD31-4242-4373-9B29-DE06E6B2398A}" destId="{402734F8-8A80-4D18-A318-0E7D1F09168F}" srcOrd="5" destOrd="0" presId="urn:microsoft.com/office/officeart/2005/8/layout/vProcess5"/>
    <dgm:cxn modelId="{282691BB-A593-4AE7-BAA2-CB2005A59B26}" type="presParOf" srcId="{D35ECD31-4242-4373-9B29-DE06E6B2398A}" destId="{16C34EF0-9CB7-41FF-B2E3-4C4A57B37F96}" srcOrd="6" destOrd="0" presId="urn:microsoft.com/office/officeart/2005/8/layout/vProcess5"/>
    <dgm:cxn modelId="{213219DA-4DB4-424B-85CB-6693A397CC59}" type="presParOf" srcId="{D35ECD31-4242-4373-9B29-DE06E6B2398A}" destId="{CA725ABB-18A2-4D21-A2A9-9C3BC7A07E51}" srcOrd="7" destOrd="0" presId="urn:microsoft.com/office/officeart/2005/8/layout/vProcess5"/>
    <dgm:cxn modelId="{3D4EA40A-2E1E-4B46-B02E-45F3592FBC88}" type="presParOf" srcId="{D35ECD31-4242-4373-9B29-DE06E6B2398A}" destId="{BF8C7AD1-8E53-4474-ABCF-C7A73F0E7CA2}"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27BF0-A45C-49DF-86EC-C852DE3021C5}">
      <dsp:nvSpPr>
        <dsp:cNvPr id="0" name=""/>
        <dsp:cNvSpPr/>
      </dsp:nvSpPr>
      <dsp:spPr>
        <a:xfrm>
          <a:off x="-127664" y="-3359"/>
          <a:ext cx="7202114" cy="102775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altLang="zh-TW" sz="1800" kern="1200" dirty="0" smtClean="0"/>
            <a:t>I. What are the features of Hong Kong economy?</a:t>
          </a:r>
          <a:endParaRPr lang="zh-TW" altLang="en-US" sz="1800" kern="1200" dirty="0"/>
        </a:p>
      </dsp:txBody>
      <dsp:txXfrm>
        <a:off x="-97562" y="26743"/>
        <a:ext cx="5845627" cy="967553"/>
      </dsp:txXfrm>
    </dsp:sp>
    <dsp:sp modelId="{E7173154-EC2D-43E5-AD49-FCBF35FD4046}">
      <dsp:nvSpPr>
        <dsp:cNvPr id="0" name=""/>
        <dsp:cNvSpPr/>
      </dsp:nvSpPr>
      <dsp:spPr>
        <a:xfrm>
          <a:off x="481779" y="1154333"/>
          <a:ext cx="7051059" cy="98866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tabLst/>
          </a:pPr>
          <a:r>
            <a:rPr lang="en-US" altLang="zh-TW" sz="1800" kern="1200" dirty="0" smtClean="0"/>
            <a:t>II. What happened in the world under the epidemic?</a:t>
          </a:r>
          <a:endParaRPr lang="zh-TW" altLang="en-US" sz="1800" kern="1200" dirty="0"/>
        </a:p>
      </dsp:txBody>
      <dsp:txXfrm>
        <a:off x="510736" y="1183290"/>
        <a:ext cx="5562652" cy="930749"/>
      </dsp:txXfrm>
    </dsp:sp>
    <dsp:sp modelId="{8DF8FBDD-F7E0-4706-8773-FDFD5DF54986}">
      <dsp:nvSpPr>
        <dsp:cNvPr id="0" name=""/>
        <dsp:cNvSpPr/>
      </dsp:nvSpPr>
      <dsp:spPr>
        <a:xfrm>
          <a:off x="1261510" y="2280343"/>
          <a:ext cx="6658317" cy="178450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altLang="zh-TW" sz="1800" kern="1200" dirty="0" smtClean="0"/>
            <a:t>III. What are the impacts on Hong Kong economy? </a:t>
          </a:r>
        </a:p>
        <a:p>
          <a:pPr lvl="0" algn="l" defTabSz="800100">
            <a:lnSpc>
              <a:spcPct val="90000"/>
            </a:lnSpc>
            <a:spcBef>
              <a:spcPct val="0"/>
            </a:spcBef>
            <a:spcAft>
              <a:spcPct val="35000"/>
            </a:spcAft>
          </a:pPr>
          <a:r>
            <a:rPr lang="zh-TW" altLang="en-US" sz="1800" kern="1200" dirty="0" smtClean="0"/>
            <a:t>（</a:t>
          </a:r>
          <a:r>
            <a:rPr lang="en-US" altLang="zh-TW" sz="1800" kern="1200" dirty="0" smtClean="0"/>
            <a:t>Which economic indicator(s) can reflect the situation? Which economic model can be used to analyze the case?</a:t>
          </a:r>
          <a:r>
            <a:rPr lang="zh-TW" altLang="en-US" sz="1800" kern="1200" dirty="0" smtClean="0"/>
            <a:t>）</a:t>
          </a:r>
          <a:endParaRPr lang="zh-TW" altLang="en-US" sz="1800" kern="1200" dirty="0"/>
        </a:p>
      </dsp:txBody>
      <dsp:txXfrm>
        <a:off x="1313776" y="2332609"/>
        <a:ext cx="5202970" cy="1679977"/>
      </dsp:txXfrm>
    </dsp:sp>
    <dsp:sp modelId="{142A3448-DF99-46BA-B7DD-F5AA9E118A1A}">
      <dsp:nvSpPr>
        <dsp:cNvPr id="0" name=""/>
        <dsp:cNvSpPr/>
      </dsp:nvSpPr>
      <dsp:spPr>
        <a:xfrm>
          <a:off x="6027474" y="737293"/>
          <a:ext cx="762866" cy="762866"/>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zh-TW" altLang="en-US" sz="3600" kern="1200"/>
        </a:p>
      </dsp:txBody>
      <dsp:txXfrm>
        <a:off x="6199119" y="737293"/>
        <a:ext cx="419576" cy="574057"/>
      </dsp:txXfrm>
    </dsp:sp>
    <dsp:sp modelId="{402734F8-8A80-4D18-A318-0E7D1F09168F}">
      <dsp:nvSpPr>
        <dsp:cNvPr id="0" name=""/>
        <dsp:cNvSpPr/>
      </dsp:nvSpPr>
      <dsp:spPr>
        <a:xfrm>
          <a:off x="6614626" y="2098717"/>
          <a:ext cx="762866" cy="762866"/>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zh-TW" altLang="en-US" sz="3600" kern="1200"/>
        </a:p>
      </dsp:txBody>
      <dsp:txXfrm>
        <a:off x="6786271" y="2098717"/>
        <a:ext cx="419576" cy="57405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A2D9A3C5-C62A-4C66-8978-DB11CA4AA484}" type="datetimeFigureOut">
              <a:rPr lang="zh-HK" altLang="en-US" smtClean="0"/>
              <a:t>9/7/2020</a:t>
            </a:fld>
            <a:endParaRPr lang="zh-HK" altLang="en-US"/>
          </a:p>
        </p:txBody>
      </p:sp>
      <p:sp>
        <p:nvSpPr>
          <p:cNvPr id="4" name="投影片圖像版面配置區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6" name="頁尾版面配置區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C45A7772-DE1E-4302-9503-238FB9F394C4}" type="slidenum">
              <a:rPr lang="zh-HK" altLang="en-US" smtClean="0"/>
              <a:t>‹#›</a:t>
            </a:fld>
            <a:endParaRPr lang="zh-HK" altLang="en-US"/>
          </a:p>
        </p:txBody>
      </p:sp>
    </p:spTree>
    <p:extLst>
      <p:ext uri="{BB962C8B-B14F-4D97-AF65-F5344CB8AC3E}">
        <p14:creationId xmlns:p14="http://schemas.microsoft.com/office/powerpoint/2010/main" val="371738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A7772-DE1E-4302-9503-238FB9F394C4}" type="slidenum">
              <a:rPr lang="zh-HK" altLang="en-US" smtClean="0"/>
              <a:t>44</a:t>
            </a:fld>
            <a:endParaRPr lang="zh-HK" altLang="en-US"/>
          </a:p>
        </p:txBody>
      </p:sp>
    </p:spTree>
    <p:extLst>
      <p:ext uri="{BB962C8B-B14F-4D97-AF65-F5344CB8AC3E}">
        <p14:creationId xmlns:p14="http://schemas.microsoft.com/office/powerpoint/2010/main" val="34589018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iloveppt.org/forum.php?mod=forumdisplay&amp;fid=51" TargetMode="External"/><Relationship Id="rId2" Type="http://schemas.openxmlformats.org/officeDocument/2006/relationships/hyperlink" Target="http://wakoa.taobao.com/"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幻灯片">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图片 5" descr="无标题.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ph type="dt" sz="half" idx="10"/>
          </p:nvPr>
        </p:nvSpPr>
        <p:spPr>
          <a:xfrm>
            <a:off x="1066800" y="6461125"/>
            <a:ext cx="1981200" cy="244475"/>
          </a:xfrm>
        </p:spPr>
        <p:txBody>
          <a:bodyPr/>
          <a:lstStyle>
            <a:lvl1pPr>
              <a:defRPr sz="1200">
                <a:solidFill>
                  <a:schemeClr val="bg1"/>
                </a:solidFill>
              </a:defRPr>
            </a:lvl1pPr>
          </a:lstStyle>
          <a:p>
            <a:fld id="{200308B3-AA9B-4131-865A-D1C59321C2DC}" type="datetime1">
              <a:rPr lang="en-US" altLang="zh-HK" smtClean="0"/>
              <a:t>09/07/2020</a:t>
            </a:fld>
            <a:endParaRPr lang="en-US" dirty="0"/>
          </a:p>
        </p:txBody>
      </p:sp>
      <p:sp>
        <p:nvSpPr>
          <p:cNvPr id="4" name="Rectangle 4"/>
          <p:cNvSpPr>
            <a:spLocks noGrp="1" noChangeArrowheads="1"/>
          </p:cNvSpPr>
          <p:nvPr>
            <p:ph type="sldNum" sz="quarter" idx="11"/>
          </p:nvPr>
        </p:nvSpPr>
        <p:spPr>
          <a:xfrm>
            <a:off x="609600" y="6461125"/>
            <a:ext cx="381000" cy="244475"/>
          </a:xfrm>
        </p:spPr>
        <p:txBody>
          <a:bodyPr/>
          <a:lstStyle>
            <a:lvl1pPr>
              <a:defRPr sz="120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023181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smtClean="0"/>
              <a:t>按一下以編輯母片標題樣式</a:t>
            </a:r>
            <a:endParaRPr lang="zh-CN" altLang="en-US"/>
          </a:p>
        </p:txBody>
      </p:sp>
      <p:sp>
        <p:nvSpPr>
          <p:cNvPr id="3" name="竖排文字占位符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4" name="Rectangle 5"/>
          <p:cNvSpPr>
            <a:spLocks noGrp="1" noChangeArrowheads="1"/>
          </p:cNvSpPr>
          <p:nvPr>
            <p:ph type="sldNum" sz="quarter" idx="10"/>
          </p:nvPr>
        </p:nvSpPr>
        <p:spPr>
          <a:ln/>
        </p:spPr>
        <p:txBody>
          <a:bodyPr/>
          <a:lstStyle>
            <a:lvl1pPr>
              <a:defRPr/>
            </a:lvl1pPr>
          </a:lstStyle>
          <a:p>
            <a:fld id="{D57F1E4F-1CFF-5643-939E-217C01CDF565}" type="slidenum">
              <a:rPr lang="en-US" smtClean="0"/>
              <a:pPr/>
              <a:t>‹#›</a:t>
            </a:fld>
            <a:endParaRPr lang="en-US" dirty="0"/>
          </a:p>
        </p:txBody>
      </p:sp>
      <p:sp>
        <p:nvSpPr>
          <p:cNvPr id="5" name="Rectangle 7"/>
          <p:cNvSpPr>
            <a:spLocks noGrp="1" noChangeArrowheads="1"/>
          </p:cNvSpPr>
          <p:nvPr>
            <p:ph type="dt" sz="half" idx="11"/>
          </p:nvPr>
        </p:nvSpPr>
        <p:spPr>
          <a:ln/>
        </p:spPr>
        <p:txBody>
          <a:bodyPr/>
          <a:lstStyle>
            <a:lvl1pPr>
              <a:defRPr/>
            </a:lvl1pPr>
          </a:lstStyle>
          <a:p>
            <a:fld id="{200308B3-AA9B-4131-865A-D1C59321C2DC}" type="datetime1">
              <a:rPr lang="en-US" altLang="zh-HK" smtClean="0"/>
              <a:t>09/07/2020</a:t>
            </a:fld>
            <a:endParaRPr lang="en-US" dirty="0"/>
          </a:p>
        </p:txBody>
      </p:sp>
    </p:spTree>
    <p:extLst>
      <p:ext uri="{BB962C8B-B14F-4D97-AF65-F5344CB8AC3E}">
        <p14:creationId xmlns:p14="http://schemas.microsoft.com/office/powerpoint/2010/main" val="119653963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77025" y="447675"/>
            <a:ext cx="2047875" cy="5953125"/>
          </a:xfrm>
        </p:spPr>
        <p:txBody>
          <a:bodyPr vert="eaVert"/>
          <a:lstStyle/>
          <a:p>
            <a:r>
              <a:rPr lang="zh-TW" altLang="en-US" smtClean="0"/>
              <a:t>按一下以編輯母片標題樣式</a:t>
            </a:r>
            <a:endParaRPr lang="zh-CN" altLang="en-US"/>
          </a:p>
        </p:txBody>
      </p:sp>
      <p:sp>
        <p:nvSpPr>
          <p:cNvPr id="3" name="竖排文字占位符 2"/>
          <p:cNvSpPr>
            <a:spLocks noGrp="1"/>
          </p:cNvSpPr>
          <p:nvPr>
            <p:ph type="body" orient="vert" idx="1"/>
          </p:nvPr>
        </p:nvSpPr>
        <p:spPr>
          <a:xfrm>
            <a:off x="533400" y="447675"/>
            <a:ext cx="5991225" cy="59531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4" name="Rectangle 5"/>
          <p:cNvSpPr>
            <a:spLocks noGrp="1" noChangeArrowheads="1"/>
          </p:cNvSpPr>
          <p:nvPr>
            <p:ph type="sldNum" sz="quarter" idx="10"/>
          </p:nvPr>
        </p:nvSpPr>
        <p:spPr>
          <a:ln/>
        </p:spPr>
        <p:txBody>
          <a:bodyPr/>
          <a:lstStyle>
            <a:lvl1pPr>
              <a:defRPr/>
            </a:lvl1pPr>
          </a:lstStyle>
          <a:p>
            <a:fld id="{D57F1E4F-1CFF-5643-939E-217C01CDF565}" type="slidenum">
              <a:rPr lang="en-US" smtClean="0"/>
              <a:pPr/>
              <a:t>‹#›</a:t>
            </a:fld>
            <a:endParaRPr lang="en-US" dirty="0"/>
          </a:p>
        </p:txBody>
      </p:sp>
      <p:sp>
        <p:nvSpPr>
          <p:cNvPr id="5" name="Rectangle 7"/>
          <p:cNvSpPr>
            <a:spLocks noGrp="1" noChangeArrowheads="1"/>
          </p:cNvSpPr>
          <p:nvPr>
            <p:ph type="dt" sz="half" idx="11"/>
          </p:nvPr>
        </p:nvSpPr>
        <p:spPr>
          <a:ln/>
        </p:spPr>
        <p:txBody>
          <a:bodyPr/>
          <a:lstStyle>
            <a:lvl1pPr>
              <a:defRPr/>
            </a:lvl1pPr>
          </a:lstStyle>
          <a:p>
            <a:fld id="{200308B3-AA9B-4131-865A-D1C59321C2DC}" type="datetime1">
              <a:rPr lang="en-US" altLang="zh-HK" smtClean="0"/>
              <a:t>09/07/2020</a:t>
            </a:fld>
            <a:endParaRPr lang="en-US" dirty="0"/>
          </a:p>
        </p:txBody>
      </p:sp>
    </p:spTree>
    <p:extLst>
      <p:ext uri="{BB962C8B-B14F-4D97-AF65-F5344CB8AC3E}">
        <p14:creationId xmlns:p14="http://schemas.microsoft.com/office/powerpoint/2010/main" val="274047872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533400" y="447675"/>
            <a:ext cx="8191500" cy="59531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3" name="Rectangle 5"/>
          <p:cNvSpPr>
            <a:spLocks noGrp="1" noChangeArrowheads="1"/>
          </p:cNvSpPr>
          <p:nvPr>
            <p:ph type="sldNum" sz="quarter" idx="10"/>
          </p:nvPr>
        </p:nvSpPr>
        <p:spPr>
          <a:ln/>
        </p:spPr>
        <p:txBody>
          <a:bodyPr/>
          <a:lstStyle>
            <a:lvl1pPr>
              <a:defRPr/>
            </a:lvl1pPr>
          </a:lstStyle>
          <a:p>
            <a:fld id="{D57F1E4F-1CFF-5643-939E-217C01CDF565}" type="slidenum">
              <a:rPr lang="en-US" smtClean="0"/>
              <a:pPr/>
              <a:t>‹#›</a:t>
            </a:fld>
            <a:endParaRPr lang="en-US" dirty="0"/>
          </a:p>
        </p:txBody>
      </p:sp>
      <p:sp>
        <p:nvSpPr>
          <p:cNvPr id="4" name="Rectangle 7"/>
          <p:cNvSpPr>
            <a:spLocks noGrp="1" noChangeArrowheads="1"/>
          </p:cNvSpPr>
          <p:nvPr>
            <p:ph type="dt" sz="half" idx="11"/>
          </p:nvPr>
        </p:nvSpPr>
        <p:spPr>
          <a:ln/>
        </p:spPr>
        <p:txBody>
          <a:bodyPr/>
          <a:lstStyle>
            <a:lvl1pPr>
              <a:defRPr/>
            </a:lvl1pPr>
          </a:lstStyle>
          <a:p>
            <a:fld id="{200308B3-AA9B-4131-865A-D1C59321C2DC}" type="datetime1">
              <a:rPr lang="en-US" altLang="zh-HK" smtClean="0"/>
              <a:t>09/07/2020</a:t>
            </a:fld>
            <a:endParaRPr lang="en-US" dirty="0"/>
          </a:p>
        </p:txBody>
      </p:sp>
    </p:spTree>
    <p:extLst>
      <p:ext uri="{BB962C8B-B14F-4D97-AF65-F5344CB8AC3E}">
        <p14:creationId xmlns:p14="http://schemas.microsoft.com/office/powerpoint/2010/main" val="399513669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990600" y="447675"/>
            <a:ext cx="7086600" cy="487363"/>
          </a:xfrm>
        </p:spPr>
        <p:txBody>
          <a:bodyPr/>
          <a:lstStyle/>
          <a:p>
            <a:r>
              <a:rPr lang="zh-TW" altLang="en-US" smtClean="0"/>
              <a:t>按一下以編輯母片標題樣式</a:t>
            </a:r>
            <a:endParaRPr lang="zh-CN" altLang="en-US"/>
          </a:p>
        </p:txBody>
      </p:sp>
      <p:sp>
        <p:nvSpPr>
          <p:cNvPr id="3" name="表格占位符 2"/>
          <p:cNvSpPr>
            <a:spLocks noGrp="1"/>
          </p:cNvSpPr>
          <p:nvPr>
            <p:ph type="tbl" idx="1"/>
          </p:nvPr>
        </p:nvSpPr>
        <p:spPr>
          <a:xfrm>
            <a:off x="533400" y="1295400"/>
            <a:ext cx="8191500" cy="5105400"/>
          </a:xfrm>
        </p:spPr>
        <p:txBody>
          <a:bodyPr/>
          <a:lstStyle/>
          <a:p>
            <a:pPr lvl="0"/>
            <a:r>
              <a:rPr lang="zh-TW" altLang="en-US" noProof="0" smtClean="0"/>
              <a:t>按一下圖示以新增表格</a:t>
            </a:r>
            <a:endParaRPr lang="zh-CN" altLang="en-US" noProof="0" smtClean="0"/>
          </a:p>
        </p:txBody>
      </p:sp>
      <p:sp>
        <p:nvSpPr>
          <p:cNvPr id="4" name="Rectangle 5"/>
          <p:cNvSpPr>
            <a:spLocks noGrp="1" noChangeArrowheads="1"/>
          </p:cNvSpPr>
          <p:nvPr>
            <p:ph type="sldNum" sz="quarter" idx="10"/>
          </p:nvPr>
        </p:nvSpPr>
        <p:spPr>
          <a:ln/>
        </p:spPr>
        <p:txBody>
          <a:bodyPr/>
          <a:lstStyle>
            <a:lvl1pPr>
              <a:defRPr/>
            </a:lvl1pPr>
          </a:lstStyle>
          <a:p>
            <a:fld id="{D57F1E4F-1CFF-5643-939E-217C01CDF565}" type="slidenum">
              <a:rPr lang="en-US" smtClean="0"/>
              <a:pPr/>
              <a:t>‹#›</a:t>
            </a:fld>
            <a:endParaRPr lang="en-US" dirty="0"/>
          </a:p>
        </p:txBody>
      </p:sp>
      <p:sp>
        <p:nvSpPr>
          <p:cNvPr id="5" name="Rectangle 7"/>
          <p:cNvSpPr>
            <a:spLocks noGrp="1" noChangeArrowheads="1"/>
          </p:cNvSpPr>
          <p:nvPr>
            <p:ph type="dt" sz="half" idx="11"/>
          </p:nvPr>
        </p:nvSpPr>
        <p:spPr>
          <a:ln/>
        </p:spPr>
        <p:txBody>
          <a:bodyPr/>
          <a:lstStyle>
            <a:lvl1pPr>
              <a:defRPr/>
            </a:lvl1pPr>
          </a:lstStyle>
          <a:p>
            <a:fld id="{200308B3-AA9B-4131-865A-D1C59321C2DC}" type="datetime1">
              <a:rPr lang="en-US" altLang="zh-HK" smtClean="0"/>
              <a:t>09/07/2020</a:t>
            </a:fld>
            <a:endParaRPr lang="en-US" dirty="0"/>
          </a:p>
        </p:txBody>
      </p:sp>
    </p:spTree>
    <p:extLst>
      <p:ext uri="{BB962C8B-B14F-4D97-AF65-F5344CB8AC3E}">
        <p14:creationId xmlns:p14="http://schemas.microsoft.com/office/powerpoint/2010/main" val="335989561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990600" y="447675"/>
            <a:ext cx="7086600" cy="487363"/>
          </a:xfrm>
        </p:spPr>
        <p:txBody>
          <a:bodyPr/>
          <a:lstStyle/>
          <a:p>
            <a:r>
              <a:rPr lang="zh-TW" altLang="en-US" smtClean="0"/>
              <a:t>按一下以編輯母片標題樣式</a:t>
            </a:r>
            <a:endParaRPr lang="zh-CN" altLang="en-US"/>
          </a:p>
        </p:txBody>
      </p:sp>
      <p:sp>
        <p:nvSpPr>
          <p:cNvPr id="3" name="图表占位符 2"/>
          <p:cNvSpPr>
            <a:spLocks noGrp="1"/>
          </p:cNvSpPr>
          <p:nvPr>
            <p:ph type="chart" idx="1"/>
          </p:nvPr>
        </p:nvSpPr>
        <p:spPr>
          <a:xfrm>
            <a:off x="533400" y="1295400"/>
            <a:ext cx="8191500" cy="5105400"/>
          </a:xfrm>
        </p:spPr>
        <p:txBody>
          <a:bodyPr/>
          <a:lstStyle/>
          <a:p>
            <a:pPr lvl="0"/>
            <a:r>
              <a:rPr lang="zh-TW" altLang="en-US" noProof="0" smtClean="0"/>
              <a:t>按一下圖示以新增圖表</a:t>
            </a:r>
            <a:endParaRPr lang="zh-CN" altLang="en-US" noProof="0" smtClean="0"/>
          </a:p>
        </p:txBody>
      </p:sp>
      <p:sp>
        <p:nvSpPr>
          <p:cNvPr id="4" name="Rectangle 5"/>
          <p:cNvSpPr>
            <a:spLocks noGrp="1" noChangeArrowheads="1"/>
          </p:cNvSpPr>
          <p:nvPr>
            <p:ph type="sldNum" sz="quarter" idx="10"/>
          </p:nvPr>
        </p:nvSpPr>
        <p:spPr>
          <a:ln/>
        </p:spPr>
        <p:txBody>
          <a:bodyPr/>
          <a:lstStyle>
            <a:lvl1pPr>
              <a:defRPr/>
            </a:lvl1pPr>
          </a:lstStyle>
          <a:p>
            <a:fld id="{D57F1E4F-1CFF-5643-939E-217C01CDF565}" type="slidenum">
              <a:rPr lang="en-US" smtClean="0"/>
              <a:pPr/>
              <a:t>‹#›</a:t>
            </a:fld>
            <a:endParaRPr lang="en-US" dirty="0"/>
          </a:p>
        </p:txBody>
      </p:sp>
      <p:sp>
        <p:nvSpPr>
          <p:cNvPr id="5" name="Rectangle 7"/>
          <p:cNvSpPr>
            <a:spLocks noGrp="1" noChangeArrowheads="1"/>
          </p:cNvSpPr>
          <p:nvPr>
            <p:ph type="dt" sz="half" idx="11"/>
          </p:nvPr>
        </p:nvSpPr>
        <p:spPr>
          <a:ln/>
        </p:spPr>
        <p:txBody>
          <a:bodyPr/>
          <a:lstStyle>
            <a:lvl1pPr>
              <a:defRPr/>
            </a:lvl1pPr>
          </a:lstStyle>
          <a:p>
            <a:fld id="{200308B3-AA9B-4131-865A-D1C59321C2DC}" type="datetime1">
              <a:rPr lang="en-US" altLang="zh-HK" smtClean="0"/>
              <a:t>09/07/2020</a:t>
            </a:fld>
            <a:endParaRPr lang="en-US" dirty="0"/>
          </a:p>
        </p:txBody>
      </p:sp>
    </p:spTree>
    <p:extLst>
      <p:ext uri="{BB962C8B-B14F-4D97-AF65-F5344CB8AC3E}">
        <p14:creationId xmlns:p14="http://schemas.microsoft.com/office/powerpoint/2010/main" val="51260169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990600" y="447675"/>
            <a:ext cx="7086600" cy="487363"/>
          </a:xfrm>
        </p:spPr>
        <p:txBody>
          <a:bodyPr/>
          <a:lstStyle/>
          <a:p>
            <a:r>
              <a:rPr lang="zh-TW" altLang="en-US" smtClean="0"/>
              <a:t>按一下以編輯母片標題樣式</a:t>
            </a:r>
            <a:endParaRPr lang="zh-CN" altLang="en-US"/>
          </a:p>
        </p:txBody>
      </p:sp>
      <p:sp>
        <p:nvSpPr>
          <p:cNvPr id="3" name="文本占位符 2"/>
          <p:cNvSpPr>
            <a:spLocks noGrp="1"/>
          </p:cNvSpPr>
          <p:nvPr>
            <p:ph type="body" sz="half" idx="1"/>
          </p:nvPr>
        </p:nvSpPr>
        <p:spPr>
          <a:xfrm>
            <a:off x="533400" y="1295400"/>
            <a:ext cx="4019550" cy="51054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4" name="内容占位符 3"/>
          <p:cNvSpPr>
            <a:spLocks noGrp="1"/>
          </p:cNvSpPr>
          <p:nvPr>
            <p:ph sz="half" idx="2"/>
          </p:nvPr>
        </p:nvSpPr>
        <p:spPr>
          <a:xfrm>
            <a:off x="4705350" y="1295400"/>
            <a:ext cx="4019550" cy="51054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5" name="Rectangle 5"/>
          <p:cNvSpPr>
            <a:spLocks noGrp="1" noChangeArrowheads="1"/>
          </p:cNvSpPr>
          <p:nvPr>
            <p:ph type="sldNum" sz="quarter" idx="10"/>
          </p:nvPr>
        </p:nvSpPr>
        <p:spPr>
          <a:ln/>
        </p:spPr>
        <p:txBody>
          <a:bodyPr/>
          <a:lstStyle>
            <a:lvl1pPr>
              <a:defRPr/>
            </a:lvl1pPr>
          </a:lstStyle>
          <a:p>
            <a:fld id="{D57F1E4F-1CFF-5643-939E-217C01CDF565}" type="slidenum">
              <a:rPr lang="en-US" smtClean="0"/>
              <a:pPr/>
              <a:t>‹#›</a:t>
            </a:fld>
            <a:endParaRPr lang="en-US" dirty="0"/>
          </a:p>
        </p:txBody>
      </p:sp>
      <p:sp>
        <p:nvSpPr>
          <p:cNvPr id="6" name="Rectangle 7"/>
          <p:cNvSpPr>
            <a:spLocks noGrp="1" noChangeArrowheads="1"/>
          </p:cNvSpPr>
          <p:nvPr>
            <p:ph type="dt" sz="half" idx="11"/>
          </p:nvPr>
        </p:nvSpPr>
        <p:spPr>
          <a:ln/>
        </p:spPr>
        <p:txBody>
          <a:bodyPr/>
          <a:lstStyle>
            <a:lvl1pPr>
              <a:defRPr/>
            </a:lvl1pPr>
          </a:lstStyle>
          <a:p>
            <a:fld id="{200308B3-AA9B-4131-865A-D1C59321C2DC}" type="datetime1">
              <a:rPr lang="en-US" altLang="zh-HK" smtClean="0"/>
              <a:t>09/07/2020</a:t>
            </a:fld>
            <a:endParaRPr lang="en-US" dirty="0"/>
          </a:p>
        </p:txBody>
      </p:sp>
    </p:spTree>
    <p:extLst>
      <p:ext uri="{BB962C8B-B14F-4D97-AF65-F5344CB8AC3E}">
        <p14:creationId xmlns:p14="http://schemas.microsoft.com/office/powerpoint/2010/main" val="258135278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cSld name="标题和文本在内容之上">
    <p:spTree>
      <p:nvGrpSpPr>
        <p:cNvPr id="1" name=""/>
        <p:cNvGrpSpPr/>
        <p:nvPr/>
      </p:nvGrpSpPr>
      <p:grpSpPr>
        <a:xfrm>
          <a:off x="0" y="0"/>
          <a:ext cx="0" cy="0"/>
          <a:chOff x="0" y="0"/>
          <a:chExt cx="0" cy="0"/>
        </a:xfrm>
      </p:grpSpPr>
      <p:sp>
        <p:nvSpPr>
          <p:cNvPr id="2" name="标题 1"/>
          <p:cNvSpPr>
            <a:spLocks noGrp="1"/>
          </p:cNvSpPr>
          <p:nvPr>
            <p:ph type="title"/>
          </p:nvPr>
        </p:nvSpPr>
        <p:spPr>
          <a:xfrm>
            <a:off x="325438" y="349250"/>
            <a:ext cx="7775575" cy="633413"/>
          </a:xfrm>
        </p:spPr>
        <p:txBody>
          <a:bodyPr/>
          <a:lstStyle/>
          <a:p>
            <a:r>
              <a:rPr lang="zh-TW" altLang="en-US" smtClean="0"/>
              <a:t>按一下以編輯母片標題樣式</a:t>
            </a:r>
            <a:endParaRPr lang="zh-CN" altLang="en-US"/>
          </a:p>
        </p:txBody>
      </p:sp>
      <p:sp>
        <p:nvSpPr>
          <p:cNvPr id="3" name="文本占位符 2"/>
          <p:cNvSpPr>
            <a:spLocks noGrp="1"/>
          </p:cNvSpPr>
          <p:nvPr>
            <p:ph type="body" sz="half" idx="1"/>
          </p:nvPr>
        </p:nvSpPr>
        <p:spPr>
          <a:xfrm>
            <a:off x="595313" y="1450975"/>
            <a:ext cx="8091487" cy="24161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4" name="内容占位符 3"/>
          <p:cNvSpPr>
            <a:spLocks noGrp="1"/>
          </p:cNvSpPr>
          <p:nvPr>
            <p:ph sz="half" idx="2"/>
          </p:nvPr>
        </p:nvSpPr>
        <p:spPr>
          <a:xfrm>
            <a:off x="595313" y="4019550"/>
            <a:ext cx="8091487" cy="24161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5" name="日期占位符 4"/>
          <p:cNvSpPr>
            <a:spLocks noGrp="1"/>
          </p:cNvSpPr>
          <p:nvPr>
            <p:ph type="dt" sz="half" idx="10"/>
          </p:nvPr>
        </p:nvSpPr>
        <p:spPr>
          <a:xfrm>
            <a:off x="296863" y="6577013"/>
            <a:ext cx="2133600" cy="219075"/>
          </a:xfrm>
        </p:spPr>
        <p:txBody>
          <a:bodyPr/>
          <a:lstStyle>
            <a:lvl1pPr>
              <a:defRPr/>
            </a:lvl1pPr>
          </a:lstStyle>
          <a:p>
            <a:fld id="{200308B3-AA9B-4131-865A-D1C59321C2DC}" type="datetime1">
              <a:rPr lang="en-US" altLang="zh-HK" smtClean="0"/>
              <a:t>09/07/2020</a:t>
            </a:fld>
            <a:endParaRPr lang="en-US" dirty="0"/>
          </a:p>
        </p:txBody>
      </p:sp>
      <p:sp>
        <p:nvSpPr>
          <p:cNvPr id="6" name="页脚占位符 5"/>
          <p:cNvSpPr>
            <a:spLocks noGrp="1"/>
          </p:cNvSpPr>
          <p:nvPr>
            <p:ph type="ftr" sz="quarter" idx="11"/>
          </p:nvPr>
        </p:nvSpPr>
        <p:spPr>
          <a:xfrm>
            <a:off x="2716213" y="6565900"/>
            <a:ext cx="3649662" cy="280988"/>
          </a:xfrm>
          <a:prstGeom prst="rect">
            <a:avLst/>
          </a:prstGeom>
        </p:spPr>
        <p:txBody>
          <a:bodyPr/>
          <a:lstStyle>
            <a:lvl1pPr>
              <a:defRPr/>
            </a:lvl1pPr>
          </a:lstStyle>
          <a:p>
            <a:endParaRPr lang="en-US" dirty="0"/>
          </a:p>
        </p:txBody>
      </p:sp>
      <p:sp>
        <p:nvSpPr>
          <p:cNvPr id="7" name="灯片编号占位符 6"/>
          <p:cNvSpPr>
            <a:spLocks noGrp="1"/>
          </p:cNvSpPr>
          <p:nvPr>
            <p:ph type="sldNum" sz="quarter" idx="12"/>
          </p:nvPr>
        </p:nvSpPr>
        <p:spPr>
          <a:xfrm>
            <a:off x="6731000" y="6569075"/>
            <a:ext cx="2133600" cy="214313"/>
          </a:xfrm>
        </p:spPr>
        <p:txBody>
          <a:bodyPr/>
          <a:lstStyle>
            <a:lvl1pPr>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45357566"/>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461963" y="231775"/>
            <a:ext cx="8237537" cy="889000"/>
          </a:xfrm>
        </p:spPr>
        <p:txBody>
          <a:bodyPr/>
          <a:lstStyle/>
          <a:p>
            <a:r>
              <a:rPr lang="zh-TW" altLang="en-US" smtClean="0"/>
              <a:t>按一下以編輯母片標題樣式</a:t>
            </a:r>
            <a:endParaRPr lang="zh-CN" altLang="en-US"/>
          </a:p>
        </p:txBody>
      </p:sp>
      <p:sp>
        <p:nvSpPr>
          <p:cNvPr id="3" name="文本占位符 2"/>
          <p:cNvSpPr>
            <a:spLocks noGrp="1"/>
          </p:cNvSpPr>
          <p:nvPr>
            <p:ph type="body" sz="half" idx="1"/>
          </p:nvPr>
        </p:nvSpPr>
        <p:spPr>
          <a:xfrm>
            <a:off x="541338" y="1414463"/>
            <a:ext cx="4011612" cy="488791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4" name="剪贴画占位符 3"/>
          <p:cNvSpPr>
            <a:spLocks noGrp="1"/>
          </p:cNvSpPr>
          <p:nvPr>
            <p:ph type="clipArt" sz="half" idx="2"/>
          </p:nvPr>
        </p:nvSpPr>
        <p:spPr>
          <a:xfrm>
            <a:off x="4705350" y="1414463"/>
            <a:ext cx="4013200" cy="4887912"/>
          </a:xfrm>
        </p:spPr>
        <p:txBody>
          <a:bodyPr/>
          <a:lstStyle/>
          <a:p>
            <a:pPr lvl="0"/>
            <a:r>
              <a:rPr lang="zh-TW" altLang="en-US" noProof="0" smtClean="0"/>
              <a:t>按一下圖示以新增美工 圖案</a:t>
            </a:r>
            <a:endParaRPr lang="zh-CN" altLang="en-US" noProof="0"/>
          </a:p>
        </p:txBody>
      </p:sp>
      <p:sp>
        <p:nvSpPr>
          <p:cNvPr id="5" name="日期占位符 4"/>
          <p:cNvSpPr>
            <a:spLocks noGrp="1"/>
          </p:cNvSpPr>
          <p:nvPr>
            <p:ph type="dt" sz="half" idx="10"/>
          </p:nvPr>
        </p:nvSpPr>
        <p:spPr>
          <a:xfrm>
            <a:off x="301625" y="6364288"/>
            <a:ext cx="2133600" cy="366712"/>
          </a:xfrm>
        </p:spPr>
        <p:txBody>
          <a:bodyPr/>
          <a:lstStyle>
            <a:lvl1pPr>
              <a:defRPr/>
            </a:lvl1pPr>
          </a:lstStyle>
          <a:p>
            <a:fld id="{200308B3-AA9B-4131-865A-D1C59321C2DC}" type="datetime1">
              <a:rPr lang="en-US" altLang="zh-HK" smtClean="0"/>
              <a:t>09/07/2020</a:t>
            </a:fld>
            <a:endParaRPr lang="en-US" dirty="0"/>
          </a:p>
        </p:txBody>
      </p:sp>
      <p:sp>
        <p:nvSpPr>
          <p:cNvPr id="6" name="页脚占位符 5"/>
          <p:cNvSpPr>
            <a:spLocks noGrp="1"/>
          </p:cNvSpPr>
          <p:nvPr>
            <p:ph type="ftr" sz="quarter" idx="11"/>
          </p:nvPr>
        </p:nvSpPr>
        <p:spPr>
          <a:xfrm>
            <a:off x="6015038" y="6364288"/>
            <a:ext cx="2895600" cy="366712"/>
          </a:xfrm>
          <a:prstGeom prst="rect">
            <a:avLst/>
          </a:prstGeom>
        </p:spPr>
        <p:txBody>
          <a:bodyPr/>
          <a:lstStyle>
            <a:lvl1pPr>
              <a:defRPr/>
            </a:lvl1pPr>
          </a:lstStyle>
          <a:p>
            <a:endParaRPr lang="en-US" dirty="0"/>
          </a:p>
        </p:txBody>
      </p:sp>
      <p:sp>
        <p:nvSpPr>
          <p:cNvPr id="7" name="灯片编号占位符 6"/>
          <p:cNvSpPr>
            <a:spLocks noGrp="1"/>
          </p:cNvSpPr>
          <p:nvPr>
            <p:ph type="sldNum" sz="quarter" idx="12"/>
          </p:nvPr>
        </p:nvSpPr>
        <p:spPr>
          <a:xfrm>
            <a:off x="4127500" y="6357938"/>
            <a:ext cx="920750" cy="358775"/>
          </a:xfrm>
        </p:spPr>
        <p:txBody>
          <a:bodyPr/>
          <a:lstStyle>
            <a:lvl1pPr>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5740653"/>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自定义版式">
    <p:bg>
      <p:bgPr>
        <a:solidFill>
          <a:schemeClr val="bg1"/>
        </a:solidFill>
        <a:effectLst/>
      </p:bgPr>
    </p:bg>
    <p:spTree>
      <p:nvGrpSpPr>
        <p:cNvPr id="1" name=""/>
        <p:cNvGrpSpPr/>
        <p:nvPr/>
      </p:nvGrpSpPr>
      <p:grpSpPr>
        <a:xfrm>
          <a:off x="0" y="0"/>
          <a:ext cx="0" cy="0"/>
          <a:chOff x="0" y="0"/>
          <a:chExt cx="0" cy="0"/>
        </a:xfrm>
      </p:grpSpPr>
      <p:cxnSp>
        <p:nvCxnSpPr>
          <p:cNvPr id="2" name="直接连接符 5"/>
          <p:cNvCxnSpPr/>
          <p:nvPr/>
        </p:nvCxnSpPr>
        <p:spPr>
          <a:xfrm>
            <a:off x="395288" y="1109663"/>
            <a:ext cx="8353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椭圆 6"/>
          <p:cNvSpPr/>
          <p:nvPr/>
        </p:nvSpPr>
        <p:spPr>
          <a:xfrm>
            <a:off x="1089025" y="1374775"/>
            <a:ext cx="935038" cy="936625"/>
          </a:xfrm>
          <a:prstGeom prst="ellipse">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600">
                <a:solidFill>
                  <a:srgbClr val="686868"/>
                </a:solidFill>
                <a:latin typeface="微软雅黑" pitchFamily="34" charset="-122"/>
                <a:ea typeface="微软雅黑" pitchFamily="34" charset="-122"/>
              </a:rPr>
              <a:t>演绎创作</a:t>
            </a:r>
          </a:p>
        </p:txBody>
      </p:sp>
      <p:sp>
        <p:nvSpPr>
          <p:cNvPr id="4" name="椭圆 7"/>
          <p:cNvSpPr/>
          <p:nvPr/>
        </p:nvSpPr>
        <p:spPr>
          <a:xfrm>
            <a:off x="4103688" y="1374775"/>
            <a:ext cx="936625" cy="936625"/>
          </a:xfrm>
          <a:prstGeom prst="ellipse">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600">
                <a:solidFill>
                  <a:srgbClr val="686868"/>
                </a:solidFill>
                <a:latin typeface="微软雅黑" pitchFamily="34" charset="-122"/>
                <a:ea typeface="微软雅黑" pitchFamily="34" charset="-122"/>
              </a:rPr>
              <a:t>网络</a:t>
            </a:r>
            <a:endParaRPr lang="en-US" altLang="zh-CN" sz="1600">
              <a:solidFill>
                <a:srgbClr val="686868"/>
              </a:solidFill>
              <a:latin typeface="微软雅黑" pitchFamily="34" charset="-122"/>
              <a:ea typeface="微软雅黑" pitchFamily="34" charset="-122"/>
            </a:endParaRPr>
          </a:p>
          <a:p>
            <a:pPr eaLnBrk="1" hangingPunct="1"/>
            <a:r>
              <a:rPr lang="zh-CN" altLang="en-US" sz="1600">
                <a:solidFill>
                  <a:srgbClr val="686868"/>
                </a:solidFill>
                <a:latin typeface="微软雅黑" pitchFamily="34" charset="-122"/>
                <a:ea typeface="微软雅黑" pitchFamily="34" charset="-122"/>
              </a:rPr>
              <a:t>共享</a:t>
            </a:r>
          </a:p>
        </p:txBody>
      </p:sp>
      <p:sp>
        <p:nvSpPr>
          <p:cNvPr id="5" name="椭圆 8"/>
          <p:cNvSpPr/>
          <p:nvPr/>
        </p:nvSpPr>
        <p:spPr>
          <a:xfrm>
            <a:off x="7119938" y="1374775"/>
            <a:ext cx="935037" cy="936625"/>
          </a:xfrm>
          <a:prstGeom prst="ellipse">
            <a:avLst/>
          </a:prstGeom>
          <a:solidFill>
            <a:srgbClr val="E60000"/>
          </a:solidFill>
          <a:ln w="12700">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600">
                <a:solidFill>
                  <a:srgbClr val="FFFFFF"/>
                </a:solidFill>
                <a:latin typeface="微软雅黑" pitchFamily="34" charset="-122"/>
                <a:ea typeface="微软雅黑" pitchFamily="34" charset="-122"/>
              </a:rPr>
              <a:t>便捷下载</a:t>
            </a:r>
          </a:p>
        </p:txBody>
      </p:sp>
      <p:cxnSp>
        <p:nvCxnSpPr>
          <p:cNvPr id="6" name="直接连接符 9"/>
          <p:cNvCxnSpPr/>
          <p:nvPr/>
        </p:nvCxnSpPr>
        <p:spPr>
          <a:xfrm>
            <a:off x="395288" y="2971800"/>
            <a:ext cx="8353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矩形 8"/>
          <p:cNvSpPr>
            <a:spLocks noChangeArrowheads="1"/>
          </p:cNvSpPr>
          <p:nvPr/>
        </p:nvSpPr>
        <p:spPr bwMode="auto">
          <a:xfrm>
            <a:off x="284163" y="2524125"/>
            <a:ext cx="2544762" cy="277813"/>
          </a:xfrm>
          <a:prstGeom prst="rect">
            <a:avLst/>
          </a:prstGeom>
          <a:noFill/>
          <a:ln>
            <a:noFill/>
          </a:ln>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200">
                <a:solidFill>
                  <a:srgbClr val="A6A6A6"/>
                </a:solidFill>
                <a:latin typeface="微软雅黑" pitchFamily="34" charset="-122"/>
                <a:ea typeface="微软雅黑" pitchFamily="34" charset="-122"/>
              </a:rPr>
              <a:t>欢迎用于非商业用途的演绎创作</a:t>
            </a:r>
            <a:endParaRPr lang="en-US" altLang="zh-CN" sz="1200">
              <a:solidFill>
                <a:srgbClr val="A6A6A6"/>
              </a:solidFill>
              <a:latin typeface="微软雅黑" pitchFamily="34" charset="-122"/>
              <a:ea typeface="微软雅黑" pitchFamily="34" charset="-122"/>
            </a:endParaRPr>
          </a:p>
        </p:txBody>
      </p:sp>
      <p:sp>
        <p:nvSpPr>
          <p:cNvPr id="8" name="矩形 9"/>
          <p:cNvSpPr>
            <a:spLocks noChangeArrowheads="1"/>
          </p:cNvSpPr>
          <p:nvPr/>
        </p:nvSpPr>
        <p:spPr bwMode="auto">
          <a:xfrm>
            <a:off x="3152775" y="2524125"/>
            <a:ext cx="2838450" cy="277813"/>
          </a:xfrm>
          <a:prstGeom prst="rect">
            <a:avLst/>
          </a:prstGeom>
          <a:noFill/>
          <a:ln>
            <a:noFill/>
          </a:ln>
          <a:extLst/>
        </p:spPr>
        <p:txBody>
          <a:bodyPr>
            <a:spAutoFit/>
          </a:bodyPr>
          <a:lstStyle/>
          <a:p>
            <a:pPr>
              <a:defRPr/>
            </a:pPr>
            <a:r>
              <a:rPr lang="zh-CN" altLang="en-US" sz="1200" dirty="0">
                <a:solidFill>
                  <a:srgbClr val="A6A6A6"/>
                </a:solidFill>
                <a:latin typeface="微软雅黑" pitchFamily="34" charset="-122"/>
                <a:ea typeface="微软雅黑" pitchFamily="34" charset="-122"/>
              </a:rPr>
              <a:t>可在保留文件完整性的前提下共享文件</a:t>
            </a:r>
            <a:endParaRPr lang="en-US" altLang="zh-CN" sz="1200" dirty="0">
              <a:solidFill>
                <a:srgbClr val="A6A6A6"/>
              </a:solidFill>
              <a:latin typeface="微软雅黑" pitchFamily="34" charset="-122"/>
              <a:ea typeface="微软雅黑" pitchFamily="34" charset="-122"/>
            </a:endParaRPr>
          </a:p>
        </p:txBody>
      </p:sp>
      <p:sp>
        <p:nvSpPr>
          <p:cNvPr id="9" name="矩形 10"/>
          <p:cNvSpPr>
            <a:spLocks noChangeArrowheads="1"/>
          </p:cNvSpPr>
          <p:nvPr/>
        </p:nvSpPr>
        <p:spPr bwMode="auto">
          <a:xfrm>
            <a:off x="6445250" y="2524125"/>
            <a:ext cx="2286000" cy="277813"/>
          </a:xfrm>
          <a:prstGeom prst="rect">
            <a:avLst/>
          </a:prstGeom>
          <a:noFill/>
          <a:ln>
            <a:noFill/>
          </a:ln>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200">
                <a:solidFill>
                  <a:srgbClr val="A6A6A6"/>
                </a:solidFill>
                <a:latin typeface="微软雅黑" pitchFamily="34" charset="-122"/>
                <a:ea typeface="微软雅黑" pitchFamily="34" charset="-122"/>
              </a:rPr>
              <a:t>      交流学习，请勿商业用途</a:t>
            </a:r>
            <a:endParaRPr lang="en-US" altLang="zh-CN" sz="1200">
              <a:solidFill>
                <a:srgbClr val="A6A6A6"/>
              </a:solidFill>
              <a:latin typeface="微软雅黑" pitchFamily="34" charset="-122"/>
              <a:ea typeface="微软雅黑" pitchFamily="34" charset="-122"/>
            </a:endParaRPr>
          </a:p>
        </p:txBody>
      </p:sp>
      <p:sp>
        <p:nvSpPr>
          <p:cNvPr id="10" name="矩形 11"/>
          <p:cNvSpPr>
            <a:spLocks noChangeArrowheads="1"/>
          </p:cNvSpPr>
          <p:nvPr/>
        </p:nvSpPr>
        <p:spPr bwMode="auto">
          <a:xfrm>
            <a:off x="395288" y="409575"/>
            <a:ext cx="2614612" cy="584200"/>
          </a:xfrm>
          <a:prstGeom prst="rect">
            <a:avLst/>
          </a:prstGeom>
          <a:noFill/>
          <a:ln>
            <a:noFill/>
          </a:ln>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3200">
                <a:solidFill>
                  <a:srgbClr val="4D4D4D"/>
                </a:solidFill>
                <a:latin typeface="微软雅黑" pitchFamily="34" charset="-122"/>
                <a:ea typeface="微软雅黑" pitchFamily="34" charset="-122"/>
              </a:rPr>
              <a:t>声明</a:t>
            </a:r>
            <a:endParaRPr lang="en-US" altLang="zh-CN" sz="3200">
              <a:solidFill>
                <a:srgbClr val="4D4D4D"/>
              </a:solidFill>
              <a:latin typeface="微软雅黑" pitchFamily="34" charset="-122"/>
              <a:ea typeface="微软雅黑" pitchFamily="34" charset="-122"/>
            </a:endParaRPr>
          </a:p>
        </p:txBody>
      </p:sp>
      <p:sp>
        <p:nvSpPr>
          <p:cNvPr id="11" name="矩形 12"/>
          <p:cNvSpPr>
            <a:spLocks noChangeArrowheads="1"/>
          </p:cNvSpPr>
          <p:nvPr/>
        </p:nvSpPr>
        <p:spPr bwMode="auto">
          <a:xfrm>
            <a:off x="395288" y="6078538"/>
            <a:ext cx="4679950" cy="277812"/>
          </a:xfrm>
          <a:prstGeom prst="rect">
            <a:avLst/>
          </a:prstGeom>
          <a:noFill/>
          <a:ln>
            <a:noFill/>
          </a:ln>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200">
                <a:solidFill>
                  <a:srgbClr val="A6A6A6"/>
                </a:solidFill>
                <a:latin typeface="微软雅黑" pitchFamily="34" charset="-122"/>
                <a:ea typeface="微软雅黑" pitchFamily="34" charset="-122"/>
              </a:rPr>
              <a:t>更多</a:t>
            </a:r>
            <a:r>
              <a:rPr lang="en-US" altLang="zh-CN" sz="1200">
                <a:solidFill>
                  <a:srgbClr val="A6A6A6"/>
                </a:solidFill>
                <a:latin typeface="微软雅黑" pitchFamily="34" charset="-122"/>
                <a:ea typeface="微软雅黑" pitchFamily="34" charset="-122"/>
              </a:rPr>
              <a:t>PPT</a:t>
            </a:r>
            <a:r>
              <a:rPr lang="zh-CN" altLang="en-US" sz="1200">
                <a:solidFill>
                  <a:srgbClr val="A6A6A6"/>
                </a:solidFill>
                <a:latin typeface="微软雅黑" pitchFamily="34" charset="-122"/>
                <a:ea typeface="微软雅黑" pitchFamily="34" charset="-122"/>
              </a:rPr>
              <a:t>模板</a:t>
            </a:r>
            <a:r>
              <a:rPr lang="en-US" altLang="zh-CN" sz="1200">
                <a:solidFill>
                  <a:srgbClr val="A6A6A6"/>
                </a:solidFill>
                <a:latin typeface="微软雅黑" pitchFamily="34" charset="-122"/>
                <a:ea typeface="微软雅黑" pitchFamily="34" charset="-122"/>
              </a:rPr>
              <a:t>/</a:t>
            </a:r>
            <a:r>
              <a:rPr lang="zh-CN" altLang="en-US" sz="1200">
                <a:solidFill>
                  <a:srgbClr val="A6A6A6"/>
                </a:solidFill>
                <a:latin typeface="微软雅黑" pitchFamily="34" charset="-122"/>
                <a:ea typeface="微软雅黑" pitchFamily="34" charset="-122"/>
              </a:rPr>
              <a:t>素材集  请访问：</a:t>
            </a:r>
            <a:r>
              <a:rPr lang="en-US" altLang="zh-CN" sz="1200">
                <a:solidFill>
                  <a:srgbClr val="A6A6A6"/>
                </a:solidFill>
                <a:latin typeface="微软雅黑" pitchFamily="34" charset="-122"/>
                <a:ea typeface="微软雅黑" pitchFamily="34" charset="-122"/>
                <a:hlinkClick r:id="rId2"/>
              </a:rPr>
              <a:t>http://wakoa.taobao.com</a:t>
            </a:r>
            <a:endParaRPr lang="en-US" altLang="zh-CN" sz="1200">
              <a:solidFill>
                <a:srgbClr val="A6A6A6"/>
              </a:solidFill>
              <a:latin typeface="微软雅黑" pitchFamily="34" charset="-122"/>
              <a:ea typeface="微软雅黑" pitchFamily="34" charset="-122"/>
            </a:endParaRPr>
          </a:p>
        </p:txBody>
      </p:sp>
      <p:sp>
        <p:nvSpPr>
          <p:cNvPr id="12" name="矩形 14"/>
          <p:cNvSpPr>
            <a:spLocks noChangeArrowheads="1"/>
          </p:cNvSpPr>
          <p:nvPr/>
        </p:nvSpPr>
        <p:spPr bwMode="auto">
          <a:xfrm>
            <a:off x="395288" y="5802313"/>
            <a:ext cx="8353425" cy="276225"/>
          </a:xfrm>
          <a:prstGeom prst="rect">
            <a:avLst/>
          </a:prstGeom>
          <a:noFill/>
          <a:ln>
            <a:noFill/>
          </a:ln>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200">
                <a:solidFill>
                  <a:srgbClr val="A6A6A6"/>
                </a:solidFill>
                <a:latin typeface="微软雅黑" pitchFamily="34" charset="-122"/>
                <a:ea typeface="微软雅黑" pitchFamily="34" charset="-122"/>
              </a:rPr>
              <a:t>搜集整理  </a:t>
            </a:r>
            <a:r>
              <a:rPr lang="en-US" altLang="zh-CN" sz="1200">
                <a:solidFill>
                  <a:srgbClr val="A6A6A6"/>
                </a:solidFill>
                <a:latin typeface="微软雅黑" pitchFamily="34" charset="-122"/>
                <a:ea typeface="微软雅黑" pitchFamily="34" charset="-122"/>
              </a:rPr>
              <a:t>- </a:t>
            </a:r>
            <a:r>
              <a:rPr lang="zh-CN" altLang="en-US" sz="1200">
                <a:solidFill>
                  <a:srgbClr val="A6A6A6"/>
                </a:solidFill>
                <a:latin typeface="微软雅黑" pitchFamily="34" charset="-122"/>
                <a:ea typeface="微软雅黑" pitchFamily="34" charset="-122"/>
              </a:rPr>
              <a:t>中文演示设计平台  网站 </a:t>
            </a:r>
            <a:r>
              <a:rPr lang="en-US" altLang="zh-CN" sz="1200">
                <a:solidFill>
                  <a:srgbClr val="4D4D4D"/>
                </a:solidFill>
                <a:hlinkClick r:id="rId2"/>
              </a:rPr>
              <a:t>http://wakoa.taobao.com</a:t>
            </a:r>
            <a:endParaRPr lang="en-US" altLang="zh-CN" sz="1200">
              <a:solidFill>
                <a:srgbClr val="A6A6A6"/>
              </a:solidFill>
              <a:latin typeface="微软雅黑" pitchFamily="34" charset="-122"/>
              <a:ea typeface="微软雅黑" pitchFamily="34" charset="-122"/>
            </a:endParaRPr>
          </a:p>
        </p:txBody>
      </p:sp>
      <p:sp>
        <p:nvSpPr>
          <p:cNvPr id="13" name="圆角矩形 16"/>
          <p:cNvSpPr/>
          <p:nvPr/>
        </p:nvSpPr>
        <p:spPr>
          <a:xfrm>
            <a:off x="1655763" y="3840163"/>
            <a:ext cx="5832475" cy="720725"/>
          </a:xfrm>
          <a:prstGeom prst="roundRect">
            <a:avLst>
              <a:gd name="adj" fmla="val 8604"/>
            </a:avLst>
          </a:prstGeom>
          <a:gradFill flip="none" rotWithShape="1">
            <a:gsLst>
              <a:gs pos="0">
                <a:srgbClr val="DDDDDD"/>
              </a:gs>
              <a:gs pos="100000">
                <a:srgbClr val="F8F8F8"/>
              </a:gs>
            </a:gsLst>
            <a:lin ang="16200000" scaled="1"/>
            <a:tileRect/>
          </a:grad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2400" dirty="0">
              <a:solidFill>
                <a:srgbClr val="FFFFFF"/>
              </a:solidFill>
              <a:latin typeface="微软雅黑" pitchFamily="34" charset="-122"/>
              <a:ea typeface="微软雅黑" pitchFamily="34" charset="-122"/>
            </a:endParaRPr>
          </a:p>
        </p:txBody>
      </p:sp>
      <p:sp>
        <p:nvSpPr>
          <p:cNvPr id="14" name="圆角矩形 17"/>
          <p:cNvSpPr/>
          <p:nvPr/>
        </p:nvSpPr>
        <p:spPr>
          <a:xfrm>
            <a:off x="1799771" y="3938895"/>
            <a:ext cx="4356405" cy="524166"/>
          </a:xfrm>
          <a:prstGeom prst="roundRect">
            <a:avLst>
              <a:gd name="adj" fmla="val 8604"/>
            </a:avLst>
          </a:prstGeom>
          <a:solidFill>
            <a:schemeClr val="bg1"/>
          </a:solidFill>
          <a:ln w="9525">
            <a:solidFill>
              <a:schemeClr val="bg1">
                <a:lumMod val="75000"/>
              </a:schemeClr>
            </a:solidFill>
          </a:ln>
          <a:effectLst>
            <a:innerShdw blurRad="50800" dist="25400" dir="13800000">
              <a:prstClr val="black">
                <a:alpha val="16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600">
                <a:solidFill>
                  <a:srgbClr val="686868"/>
                </a:solidFill>
                <a:latin typeface="微软雅黑" pitchFamily="34" charset="-122"/>
                <a:ea typeface="微软雅黑" pitchFamily="34" charset="-122"/>
              </a:rPr>
              <a:t>淘宝网</a:t>
            </a:r>
            <a:r>
              <a:rPr lang="en-US" altLang="zh-CN" sz="1600">
                <a:solidFill>
                  <a:srgbClr val="686868"/>
                </a:solidFill>
                <a:latin typeface="微软雅黑" pitchFamily="34" charset="-122"/>
                <a:ea typeface="微软雅黑" pitchFamily="34" charset="-122"/>
              </a:rPr>
              <a:t>-</a:t>
            </a:r>
            <a:r>
              <a:rPr lang="zh-CN" altLang="en-US" sz="1600">
                <a:solidFill>
                  <a:srgbClr val="686868"/>
                </a:solidFill>
                <a:latin typeface="微软雅黑" pitchFamily="34" charset="-122"/>
                <a:ea typeface="微软雅黑" pitchFamily="34" charset="-122"/>
              </a:rPr>
              <a:t>掌柜旺旺：梵帝尼</a:t>
            </a:r>
          </a:p>
        </p:txBody>
      </p:sp>
      <p:sp>
        <p:nvSpPr>
          <p:cNvPr id="15" name="圆角矩形 18">
            <a:hlinkClick r:id="rId3" tooltip="点击选择PPT模版"/>
          </p:cNvPr>
          <p:cNvSpPr/>
          <p:nvPr/>
        </p:nvSpPr>
        <p:spPr>
          <a:xfrm>
            <a:off x="6316663" y="3938588"/>
            <a:ext cx="1008062" cy="523875"/>
          </a:xfrm>
          <a:prstGeom prst="roundRect">
            <a:avLst>
              <a:gd name="adj" fmla="val 8604"/>
            </a:avLst>
          </a:prstGeom>
          <a:gradFill>
            <a:gsLst>
              <a:gs pos="0">
                <a:srgbClr val="F6BB00"/>
              </a:gs>
              <a:gs pos="100000">
                <a:srgbClr val="FFD243"/>
              </a:gs>
            </a:gsLst>
            <a:lin ang="16200000" scaled="1"/>
          </a:gradFill>
          <a:ln w="9525">
            <a:solidFill>
              <a:srgbClr val="FFD24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4D4D4D">
                    <a:lumMod val="85000"/>
                    <a:lumOff val="15000"/>
                  </a:srgbClr>
                </a:solidFill>
                <a:effectLst>
                  <a:outerShdw dist="12700" dir="5400000" rotWithShape="0">
                    <a:srgbClr val="FFF7D5">
                      <a:alpha val="40000"/>
                    </a:srgbClr>
                  </a:outerShdw>
                </a:effectLst>
                <a:latin typeface="微软雅黑" pitchFamily="34" charset="-122"/>
                <a:ea typeface="微软雅黑" pitchFamily="34" charset="-122"/>
              </a:rPr>
              <a:t>搜 索</a:t>
            </a:r>
          </a:p>
        </p:txBody>
      </p:sp>
      <p:sp>
        <p:nvSpPr>
          <p:cNvPr id="16" name="矩形 18"/>
          <p:cNvSpPr>
            <a:spLocks noChangeArrowheads="1"/>
          </p:cNvSpPr>
          <p:nvPr/>
        </p:nvSpPr>
        <p:spPr bwMode="auto">
          <a:xfrm>
            <a:off x="1655763" y="4586288"/>
            <a:ext cx="5832475" cy="231775"/>
          </a:xfrm>
          <a:prstGeom prst="rect">
            <a:avLst/>
          </a:prstGeom>
          <a:noFill/>
          <a:ln>
            <a:noFill/>
          </a:ln>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r" eaLnBrk="1" hangingPunct="1"/>
            <a:r>
              <a:rPr lang="zh-CN" altLang="en-US" sz="900">
                <a:solidFill>
                  <a:srgbClr val="A6A6A6"/>
                </a:solidFill>
                <a:latin typeface="微软雅黑" pitchFamily="34" charset="-122"/>
                <a:ea typeface="微软雅黑" pitchFamily="34" charset="-122"/>
              </a:rPr>
              <a:t>技术支持：梵帝尼</a:t>
            </a:r>
            <a:endParaRPr lang="en-US" altLang="zh-CN" sz="900">
              <a:solidFill>
                <a:srgbClr val="A6A6A6"/>
              </a:solidFill>
              <a:latin typeface="微软雅黑" pitchFamily="34" charset="-122"/>
              <a:ea typeface="微软雅黑" pitchFamily="34" charset="-122"/>
            </a:endParaRPr>
          </a:p>
        </p:txBody>
      </p:sp>
    </p:spTree>
    <p:extLst>
      <p:ext uri="{BB962C8B-B14F-4D97-AF65-F5344CB8AC3E}">
        <p14:creationId xmlns:p14="http://schemas.microsoft.com/office/powerpoint/2010/main" val="2832337586"/>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14" name="標題 13"/>
          <p:cNvSpPr>
            <a:spLocks noGrp="1"/>
          </p:cNvSpPr>
          <p:nvPr>
            <p:ph type="ctrTitle"/>
          </p:nvPr>
        </p:nvSpPr>
        <p:spPr>
          <a:xfrm>
            <a:off x="1432560" y="359898"/>
            <a:ext cx="7406640" cy="1472184"/>
          </a:xfrm>
        </p:spPr>
        <p:txBody>
          <a:bodyPr anchor="b"/>
          <a:lstStyle>
            <a:lvl1pPr algn="l">
              <a:defRPr/>
            </a:lvl1pPr>
            <a:extLst/>
          </a:lstStyle>
          <a:p>
            <a:r>
              <a:rPr kumimoji="0" lang="zh-TW" altLang="en-US" smtClean="0"/>
              <a:t>按一下以編輯母片標題樣式</a:t>
            </a:r>
            <a:endParaRPr kumimoji="0" lang="en-US"/>
          </a:p>
        </p:txBody>
      </p:sp>
      <p:sp>
        <p:nvSpPr>
          <p:cNvPr id="22" name="副標題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sp>
        <p:nvSpPr>
          <p:cNvPr id="7" name="日期版面配置區 6"/>
          <p:cNvSpPr>
            <a:spLocks noGrp="1"/>
          </p:cNvSpPr>
          <p:nvPr>
            <p:ph type="dt" sz="half" idx="10"/>
          </p:nvPr>
        </p:nvSpPr>
        <p:spPr/>
        <p:txBody>
          <a:bodyPr/>
          <a:lstStyle/>
          <a:p>
            <a:fld id="{A2519894-5045-4769-86C2-4824768D5EC1}" type="datetime1">
              <a:rPr lang="en-US" altLang="zh-HK" smtClean="0"/>
              <a:t>09/07/2020</a:t>
            </a:fld>
            <a:endParaRPr lang="en-US" dirty="0"/>
          </a:p>
        </p:txBody>
      </p:sp>
      <p:sp>
        <p:nvSpPr>
          <p:cNvPr id="20" name="頁尾版面配置區 19"/>
          <p:cNvSpPr>
            <a:spLocks noGrp="1"/>
          </p:cNvSpPr>
          <p:nvPr>
            <p:ph type="ftr" sz="quarter" idx="11"/>
          </p:nvPr>
        </p:nvSpPr>
        <p:spPr>
          <a:xfrm>
            <a:off x="5715000" y="6305550"/>
            <a:ext cx="2895600" cy="476250"/>
          </a:xfrm>
          <a:prstGeom prst="rect">
            <a:avLst/>
          </a:prstGeom>
        </p:spPr>
        <p:txBody>
          <a:bodyPr/>
          <a:lstStyle/>
          <a:p>
            <a:endParaRPr lang="en-US" dirty="0"/>
          </a:p>
        </p:txBody>
      </p:sp>
      <p:sp>
        <p:nvSpPr>
          <p:cNvPr id="10" name="投影片編號版面配置區 9"/>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smtClean="0"/>
              <a:t>按一下以編輯母片標題樣式</a:t>
            </a:r>
            <a:endParaRPr lang="zh-CN" altLang="en-US"/>
          </a:p>
        </p:txBody>
      </p:sp>
      <p:sp>
        <p:nvSpPr>
          <p:cNvPr id="3" name="内容占位符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4" name="Rectangle 5"/>
          <p:cNvSpPr>
            <a:spLocks noGrp="1" noChangeArrowheads="1"/>
          </p:cNvSpPr>
          <p:nvPr>
            <p:ph type="sldNum" sz="quarter" idx="10"/>
          </p:nvPr>
        </p:nvSpPr>
        <p:spPr>
          <a:ln/>
        </p:spPr>
        <p:txBody>
          <a:bodyPr/>
          <a:lstStyle>
            <a:lvl1pPr>
              <a:defRPr/>
            </a:lvl1pPr>
          </a:lstStyle>
          <a:p>
            <a:fld id="{D57F1E4F-1CFF-5643-939E-217C01CDF565}" type="slidenum">
              <a:rPr lang="en-US" smtClean="0"/>
              <a:pPr/>
              <a:t>‹#›</a:t>
            </a:fld>
            <a:endParaRPr lang="en-US" dirty="0"/>
          </a:p>
        </p:txBody>
      </p:sp>
      <p:sp>
        <p:nvSpPr>
          <p:cNvPr id="5" name="Rectangle 7"/>
          <p:cNvSpPr>
            <a:spLocks noGrp="1" noChangeArrowheads="1"/>
          </p:cNvSpPr>
          <p:nvPr>
            <p:ph type="dt" sz="half" idx="11"/>
          </p:nvPr>
        </p:nvSpPr>
        <p:spPr>
          <a:ln/>
        </p:spPr>
        <p:txBody>
          <a:bodyPr/>
          <a:lstStyle>
            <a:lvl1pPr>
              <a:defRPr/>
            </a:lvl1pPr>
          </a:lstStyle>
          <a:p>
            <a:fld id="{200308B3-AA9B-4131-865A-D1C59321C2DC}" type="datetime1">
              <a:rPr lang="en-US" altLang="zh-HK" smtClean="0"/>
              <a:t>09/07/2020</a:t>
            </a:fld>
            <a:endParaRPr lang="en-US" dirty="0"/>
          </a:p>
        </p:txBody>
      </p:sp>
    </p:spTree>
    <p:extLst>
      <p:ext uri="{BB962C8B-B14F-4D97-AF65-F5344CB8AC3E}">
        <p14:creationId xmlns:p14="http://schemas.microsoft.com/office/powerpoint/2010/main" val="7009186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5"/>
          <p:cNvSpPr>
            <a:spLocks noGrp="1" noChangeArrowheads="1"/>
          </p:cNvSpPr>
          <p:nvPr>
            <p:ph type="sldNum" sz="quarter" idx="10"/>
          </p:nvPr>
        </p:nvSpPr>
        <p:spPr>
          <a:ln/>
        </p:spPr>
        <p:txBody>
          <a:bodyPr/>
          <a:lstStyle>
            <a:lvl1pPr>
              <a:defRPr/>
            </a:lvl1pPr>
          </a:lstStyle>
          <a:p>
            <a:fld id="{D57F1E4F-1CFF-5643-939E-217C01CDF565}" type="slidenum">
              <a:rPr lang="en-US" smtClean="0"/>
              <a:pPr/>
              <a:t>‹#›</a:t>
            </a:fld>
            <a:endParaRPr lang="en-US" dirty="0"/>
          </a:p>
        </p:txBody>
      </p:sp>
      <p:sp>
        <p:nvSpPr>
          <p:cNvPr id="5" name="Rectangle 7"/>
          <p:cNvSpPr>
            <a:spLocks noGrp="1" noChangeArrowheads="1"/>
          </p:cNvSpPr>
          <p:nvPr>
            <p:ph type="dt" sz="half" idx="11"/>
          </p:nvPr>
        </p:nvSpPr>
        <p:spPr>
          <a:ln/>
        </p:spPr>
        <p:txBody>
          <a:bodyPr/>
          <a:lstStyle>
            <a:lvl1pPr>
              <a:defRPr/>
            </a:lvl1pPr>
          </a:lstStyle>
          <a:p>
            <a:fld id="{200308B3-AA9B-4131-865A-D1C59321C2DC}" type="datetime1">
              <a:rPr lang="en-US" altLang="zh-HK" smtClean="0"/>
              <a:t>09/07/2020</a:t>
            </a:fld>
            <a:endParaRPr lang="en-US" dirty="0"/>
          </a:p>
        </p:txBody>
      </p:sp>
    </p:spTree>
    <p:extLst>
      <p:ext uri="{BB962C8B-B14F-4D97-AF65-F5344CB8AC3E}">
        <p14:creationId xmlns:p14="http://schemas.microsoft.com/office/powerpoint/2010/main" val="225376417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smtClean="0"/>
              <a:t>按一下以編輯母片標題樣式</a:t>
            </a:r>
            <a:endParaRPr lang="zh-CN" altLang="en-US"/>
          </a:p>
        </p:txBody>
      </p:sp>
      <p:sp>
        <p:nvSpPr>
          <p:cNvPr id="3" name="内容占位符 2"/>
          <p:cNvSpPr>
            <a:spLocks noGrp="1"/>
          </p:cNvSpPr>
          <p:nvPr>
            <p:ph sz="half" idx="1"/>
          </p:nvPr>
        </p:nvSpPr>
        <p:spPr>
          <a:xfrm>
            <a:off x="533400" y="1295400"/>
            <a:ext cx="401955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4" name="内容占位符 3"/>
          <p:cNvSpPr>
            <a:spLocks noGrp="1"/>
          </p:cNvSpPr>
          <p:nvPr>
            <p:ph sz="half" idx="2"/>
          </p:nvPr>
        </p:nvSpPr>
        <p:spPr>
          <a:xfrm>
            <a:off x="4705350" y="1295400"/>
            <a:ext cx="401955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5" name="Rectangle 5"/>
          <p:cNvSpPr>
            <a:spLocks noGrp="1" noChangeArrowheads="1"/>
          </p:cNvSpPr>
          <p:nvPr>
            <p:ph type="sldNum" sz="quarter" idx="10"/>
          </p:nvPr>
        </p:nvSpPr>
        <p:spPr>
          <a:ln/>
        </p:spPr>
        <p:txBody>
          <a:bodyPr/>
          <a:lstStyle>
            <a:lvl1pPr>
              <a:defRPr/>
            </a:lvl1pPr>
          </a:lstStyle>
          <a:p>
            <a:fld id="{D57F1E4F-1CFF-5643-939E-217C01CDF565}" type="slidenum">
              <a:rPr lang="en-US" smtClean="0"/>
              <a:pPr/>
              <a:t>‹#›</a:t>
            </a:fld>
            <a:endParaRPr lang="en-US" dirty="0"/>
          </a:p>
        </p:txBody>
      </p:sp>
      <p:sp>
        <p:nvSpPr>
          <p:cNvPr id="6" name="Rectangle 7"/>
          <p:cNvSpPr>
            <a:spLocks noGrp="1" noChangeArrowheads="1"/>
          </p:cNvSpPr>
          <p:nvPr>
            <p:ph type="dt" sz="half" idx="11"/>
          </p:nvPr>
        </p:nvSpPr>
        <p:spPr>
          <a:ln/>
        </p:spPr>
        <p:txBody>
          <a:bodyPr/>
          <a:lstStyle>
            <a:lvl1pPr>
              <a:defRPr/>
            </a:lvl1pPr>
          </a:lstStyle>
          <a:p>
            <a:fld id="{200308B3-AA9B-4131-865A-D1C59321C2DC}" type="datetime1">
              <a:rPr lang="en-US" altLang="zh-HK" smtClean="0"/>
              <a:t>09/07/2020</a:t>
            </a:fld>
            <a:endParaRPr lang="en-US" dirty="0"/>
          </a:p>
        </p:txBody>
      </p:sp>
    </p:spTree>
    <p:extLst>
      <p:ext uri="{BB962C8B-B14F-4D97-AF65-F5344CB8AC3E}">
        <p14:creationId xmlns:p14="http://schemas.microsoft.com/office/powerpoint/2010/main" val="272908798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7" name="Rectangle 5"/>
          <p:cNvSpPr>
            <a:spLocks noGrp="1" noChangeArrowheads="1"/>
          </p:cNvSpPr>
          <p:nvPr>
            <p:ph type="sldNum" sz="quarter" idx="10"/>
          </p:nvPr>
        </p:nvSpPr>
        <p:spPr>
          <a:ln/>
        </p:spPr>
        <p:txBody>
          <a:bodyPr/>
          <a:lstStyle>
            <a:lvl1pPr>
              <a:defRPr/>
            </a:lvl1pPr>
          </a:lstStyle>
          <a:p>
            <a:fld id="{D57F1E4F-1CFF-5643-939E-217C01CDF565}" type="slidenum">
              <a:rPr lang="en-US" smtClean="0"/>
              <a:pPr/>
              <a:t>‹#›</a:t>
            </a:fld>
            <a:endParaRPr lang="en-US" dirty="0"/>
          </a:p>
        </p:txBody>
      </p:sp>
      <p:sp>
        <p:nvSpPr>
          <p:cNvPr id="8" name="Rectangle 7"/>
          <p:cNvSpPr>
            <a:spLocks noGrp="1" noChangeArrowheads="1"/>
          </p:cNvSpPr>
          <p:nvPr>
            <p:ph type="dt" sz="half" idx="11"/>
          </p:nvPr>
        </p:nvSpPr>
        <p:spPr>
          <a:ln/>
        </p:spPr>
        <p:txBody>
          <a:bodyPr/>
          <a:lstStyle>
            <a:lvl1pPr>
              <a:defRPr/>
            </a:lvl1pPr>
          </a:lstStyle>
          <a:p>
            <a:fld id="{200308B3-AA9B-4131-865A-D1C59321C2DC}" type="datetime1">
              <a:rPr lang="en-US" altLang="zh-HK" smtClean="0"/>
              <a:t>09/07/2020</a:t>
            </a:fld>
            <a:endParaRPr lang="en-US" dirty="0"/>
          </a:p>
        </p:txBody>
      </p:sp>
    </p:spTree>
    <p:extLst>
      <p:ext uri="{BB962C8B-B14F-4D97-AF65-F5344CB8AC3E}">
        <p14:creationId xmlns:p14="http://schemas.microsoft.com/office/powerpoint/2010/main" val="374555944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smtClean="0"/>
              <a:t>按一下以編輯母片標題樣式</a:t>
            </a:r>
            <a:endParaRPr lang="zh-CN" altLang="en-US"/>
          </a:p>
        </p:txBody>
      </p:sp>
      <p:sp>
        <p:nvSpPr>
          <p:cNvPr id="3" name="Rectangle 5"/>
          <p:cNvSpPr>
            <a:spLocks noGrp="1" noChangeArrowheads="1"/>
          </p:cNvSpPr>
          <p:nvPr>
            <p:ph type="sldNum" sz="quarter" idx="10"/>
          </p:nvPr>
        </p:nvSpPr>
        <p:spPr>
          <a:ln/>
        </p:spPr>
        <p:txBody>
          <a:bodyPr/>
          <a:lstStyle>
            <a:lvl1pPr>
              <a:defRPr/>
            </a:lvl1pPr>
          </a:lstStyle>
          <a:p>
            <a:fld id="{D57F1E4F-1CFF-5643-939E-217C01CDF565}" type="slidenum">
              <a:rPr lang="en-US" smtClean="0"/>
              <a:pPr/>
              <a:t>‹#›</a:t>
            </a:fld>
            <a:endParaRPr lang="en-US" dirty="0"/>
          </a:p>
        </p:txBody>
      </p:sp>
      <p:sp>
        <p:nvSpPr>
          <p:cNvPr id="4" name="Rectangle 7"/>
          <p:cNvSpPr>
            <a:spLocks noGrp="1" noChangeArrowheads="1"/>
          </p:cNvSpPr>
          <p:nvPr>
            <p:ph type="dt" sz="half" idx="11"/>
          </p:nvPr>
        </p:nvSpPr>
        <p:spPr>
          <a:ln/>
        </p:spPr>
        <p:txBody>
          <a:bodyPr/>
          <a:lstStyle>
            <a:lvl1pPr>
              <a:defRPr/>
            </a:lvl1pPr>
          </a:lstStyle>
          <a:p>
            <a:fld id="{200308B3-AA9B-4131-865A-D1C59321C2DC}" type="datetime1">
              <a:rPr lang="en-US" altLang="zh-HK" smtClean="0"/>
              <a:t>09/07/2020</a:t>
            </a:fld>
            <a:endParaRPr lang="en-US" dirty="0"/>
          </a:p>
        </p:txBody>
      </p:sp>
    </p:spTree>
    <p:extLst>
      <p:ext uri="{BB962C8B-B14F-4D97-AF65-F5344CB8AC3E}">
        <p14:creationId xmlns:p14="http://schemas.microsoft.com/office/powerpoint/2010/main" val="313286109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fld id="{D57F1E4F-1CFF-5643-939E-217C01CDF565}" type="slidenum">
              <a:rPr lang="en-US" smtClean="0"/>
              <a:pPr/>
              <a:t>‹#›</a:t>
            </a:fld>
            <a:endParaRPr lang="en-US" dirty="0"/>
          </a:p>
        </p:txBody>
      </p:sp>
      <p:sp>
        <p:nvSpPr>
          <p:cNvPr id="3" name="Rectangle 7"/>
          <p:cNvSpPr>
            <a:spLocks noGrp="1" noChangeArrowheads="1"/>
          </p:cNvSpPr>
          <p:nvPr>
            <p:ph type="dt" sz="half" idx="11"/>
          </p:nvPr>
        </p:nvSpPr>
        <p:spPr>
          <a:ln/>
        </p:spPr>
        <p:txBody>
          <a:bodyPr/>
          <a:lstStyle>
            <a:lvl1pPr>
              <a:defRPr/>
            </a:lvl1pPr>
          </a:lstStyle>
          <a:p>
            <a:fld id="{44BC4985-4348-457A-92E7-FA87D451796C}" type="datetime1">
              <a:rPr lang="en-US" altLang="zh-HK" smtClean="0"/>
              <a:t>09/07/2020</a:t>
            </a:fld>
            <a:endParaRPr lang="en-US" dirty="0"/>
          </a:p>
        </p:txBody>
      </p:sp>
    </p:spTree>
    <p:extLst>
      <p:ext uri="{BB962C8B-B14F-4D97-AF65-F5344CB8AC3E}">
        <p14:creationId xmlns:p14="http://schemas.microsoft.com/office/powerpoint/2010/main" val="1976125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5"/>
          <p:cNvSpPr>
            <a:spLocks noGrp="1" noChangeArrowheads="1"/>
          </p:cNvSpPr>
          <p:nvPr>
            <p:ph type="sldNum" sz="quarter" idx="10"/>
          </p:nvPr>
        </p:nvSpPr>
        <p:spPr>
          <a:ln/>
        </p:spPr>
        <p:txBody>
          <a:bodyPr/>
          <a:lstStyle>
            <a:lvl1pPr>
              <a:defRPr/>
            </a:lvl1pPr>
          </a:lstStyle>
          <a:p>
            <a:fld id="{D57F1E4F-1CFF-5643-939E-217C01CDF565}" type="slidenum">
              <a:rPr lang="en-US" smtClean="0"/>
              <a:pPr/>
              <a:t>‹#›</a:t>
            </a:fld>
            <a:endParaRPr lang="en-US" dirty="0"/>
          </a:p>
        </p:txBody>
      </p:sp>
      <p:sp>
        <p:nvSpPr>
          <p:cNvPr id="6" name="Rectangle 7"/>
          <p:cNvSpPr>
            <a:spLocks noGrp="1" noChangeArrowheads="1"/>
          </p:cNvSpPr>
          <p:nvPr>
            <p:ph type="dt" sz="half" idx="11"/>
          </p:nvPr>
        </p:nvSpPr>
        <p:spPr>
          <a:ln/>
        </p:spPr>
        <p:txBody>
          <a:bodyPr/>
          <a:lstStyle>
            <a:lvl1pPr>
              <a:defRPr/>
            </a:lvl1pPr>
          </a:lstStyle>
          <a:p>
            <a:fld id="{200308B3-AA9B-4131-865A-D1C59321C2DC}" type="datetime1">
              <a:rPr lang="en-US" altLang="zh-HK" smtClean="0"/>
              <a:t>09/07/2020</a:t>
            </a:fld>
            <a:endParaRPr lang="en-US" dirty="0"/>
          </a:p>
        </p:txBody>
      </p:sp>
    </p:spTree>
    <p:extLst>
      <p:ext uri="{BB962C8B-B14F-4D97-AF65-F5344CB8AC3E}">
        <p14:creationId xmlns:p14="http://schemas.microsoft.com/office/powerpoint/2010/main" val="227784239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5"/>
          <p:cNvSpPr>
            <a:spLocks noGrp="1" noChangeArrowheads="1"/>
          </p:cNvSpPr>
          <p:nvPr>
            <p:ph type="sldNum" sz="quarter" idx="10"/>
          </p:nvPr>
        </p:nvSpPr>
        <p:spPr>
          <a:ln/>
        </p:spPr>
        <p:txBody>
          <a:bodyPr/>
          <a:lstStyle>
            <a:lvl1pPr>
              <a:defRPr/>
            </a:lvl1pPr>
          </a:lstStyle>
          <a:p>
            <a:fld id="{D57F1E4F-1CFF-5643-939E-217C01CDF565}" type="slidenum">
              <a:rPr lang="en-US" smtClean="0"/>
              <a:pPr/>
              <a:t>‹#›</a:t>
            </a:fld>
            <a:endParaRPr lang="en-US" dirty="0"/>
          </a:p>
        </p:txBody>
      </p:sp>
      <p:sp>
        <p:nvSpPr>
          <p:cNvPr id="6" name="Rectangle 7"/>
          <p:cNvSpPr>
            <a:spLocks noGrp="1" noChangeArrowheads="1"/>
          </p:cNvSpPr>
          <p:nvPr>
            <p:ph type="dt" sz="half" idx="11"/>
          </p:nvPr>
        </p:nvSpPr>
        <p:spPr>
          <a:ln/>
        </p:spPr>
        <p:txBody>
          <a:bodyPr/>
          <a:lstStyle>
            <a:lvl1pPr>
              <a:defRPr/>
            </a:lvl1pPr>
          </a:lstStyle>
          <a:p>
            <a:fld id="{200308B3-AA9B-4131-865A-D1C59321C2DC}" type="datetime1">
              <a:rPr lang="en-US" altLang="zh-HK" smtClean="0"/>
              <a:t>09/07/2020</a:t>
            </a:fld>
            <a:endParaRPr lang="en-US" dirty="0"/>
          </a:p>
        </p:txBody>
      </p:sp>
    </p:spTree>
    <p:extLst>
      <p:ext uri="{BB962C8B-B14F-4D97-AF65-F5344CB8AC3E}">
        <p14:creationId xmlns:p14="http://schemas.microsoft.com/office/powerpoint/2010/main" val="93062556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21"/>
          <a:srcRect/>
          <a:stretch>
            <a:fillRect/>
          </a:stretch>
        </a:blipFill>
        <a:effectLst/>
      </p:bgPr>
    </p:bg>
    <p:spTree>
      <p:nvGrpSpPr>
        <p:cNvPr id="1" name=""/>
        <p:cNvGrpSpPr/>
        <p:nvPr/>
      </p:nvGrpSpPr>
      <p:grpSpPr>
        <a:xfrm>
          <a:off x="0" y="0"/>
          <a:ext cx="0" cy="0"/>
          <a:chOff x="0" y="0"/>
          <a:chExt cx="0" cy="0"/>
        </a:xfrm>
      </p:grpSpPr>
      <p:sp>
        <p:nvSpPr>
          <p:cNvPr id="30722" name="Rectangle 3"/>
          <p:cNvSpPr>
            <a:spLocks noGrp="1" noChangeArrowheads="1"/>
          </p:cNvSpPr>
          <p:nvPr>
            <p:ph type="body" idx="1"/>
          </p:nvPr>
        </p:nvSpPr>
        <p:spPr bwMode="gray">
          <a:xfrm>
            <a:off x="533400" y="1295400"/>
            <a:ext cx="81915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546821" name="Rectangle 5"/>
          <p:cNvSpPr>
            <a:spLocks noGrp="1" noChangeArrowheads="1"/>
          </p:cNvSpPr>
          <p:nvPr>
            <p:ph type="sldNum" sz="quarter" idx="4"/>
          </p:nvPr>
        </p:nvSpPr>
        <p:spPr bwMode="gray">
          <a:xfrm>
            <a:off x="4191000" y="6505575"/>
            <a:ext cx="838200" cy="261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a typeface="宋体" pitchFamily="2" charset="-122"/>
              </a:defRPr>
            </a:lvl1pPr>
          </a:lstStyle>
          <a:p>
            <a:fld id="{D57F1E4F-1CFF-5643-939E-217C01CDF565}" type="slidenum">
              <a:rPr lang="en-US" smtClean="0"/>
              <a:pPr/>
              <a:t>‹#›</a:t>
            </a:fld>
            <a:endParaRPr lang="en-US" dirty="0"/>
          </a:p>
        </p:txBody>
      </p:sp>
      <p:sp>
        <p:nvSpPr>
          <p:cNvPr id="30724" name="Rectangle 6"/>
          <p:cNvSpPr>
            <a:spLocks noGrp="1" noChangeArrowheads="1"/>
          </p:cNvSpPr>
          <p:nvPr>
            <p:ph type="title"/>
          </p:nvPr>
        </p:nvSpPr>
        <p:spPr bwMode="gray">
          <a:xfrm>
            <a:off x="990600" y="447675"/>
            <a:ext cx="7086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546823" name="Rectangle 7"/>
          <p:cNvSpPr>
            <a:spLocks noGrp="1" noChangeArrowheads="1"/>
          </p:cNvSpPr>
          <p:nvPr>
            <p:ph type="dt" sz="half" idx="2"/>
          </p:nvPr>
        </p:nvSpPr>
        <p:spPr bwMode="gray">
          <a:xfrm>
            <a:off x="381000" y="6505575"/>
            <a:ext cx="1905000" cy="261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a typeface="宋体" pitchFamily="2" charset="-122"/>
              </a:defRPr>
            </a:lvl1pPr>
          </a:lstStyle>
          <a:p>
            <a:fld id="{200308B3-AA9B-4131-865A-D1C59321C2DC}" type="datetime1">
              <a:rPr lang="en-US" altLang="zh-HK" smtClean="0"/>
              <a:t>09/07/2020</a:t>
            </a:fld>
            <a:endParaRPr lang="en-US" dirty="0"/>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Lst>
  <p:timing>
    <p:tnLst>
      <p:par>
        <p:cTn id="1" dur="indefinite" restart="never" nodeType="tmRoot"/>
      </p:par>
    </p:tnLst>
  </p:timing>
  <p:hf hdr="0" ft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pitchFamily="34" charset="0"/>
        </a:defRPr>
      </a:lvl2pPr>
      <a:lvl3pPr algn="ctr" rtl="0" eaLnBrk="1" fontAlgn="base" hangingPunct="1">
        <a:spcBef>
          <a:spcPct val="0"/>
        </a:spcBef>
        <a:spcAft>
          <a:spcPct val="0"/>
        </a:spcAft>
        <a:defRPr sz="3200" b="1">
          <a:solidFill>
            <a:schemeClr val="tx2"/>
          </a:solidFill>
          <a:latin typeface="Arial" pitchFamily="34" charset="0"/>
        </a:defRPr>
      </a:lvl3pPr>
      <a:lvl4pPr algn="ctr" rtl="0" eaLnBrk="1" fontAlgn="base" hangingPunct="1">
        <a:spcBef>
          <a:spcPct val="0"/>
        </a:spcBef>
        <a:spcAft>
          <a:spcPct val="0"/>
        </a:spcAft>
        <a:defRPr sz="3200" b="1">
          <a:solidFill>
            <a:schemeClr val="tx2"/>
          </a:solidFill>
          <a:latin typeface="Arial" pitchFamily="34" charset="0"/>
        </a:defRPr>
      </a:lvl4pPr>
      <a:lvl5pPr algn="ctr" rtl="0" eaLnBrk="1" fontAlgn="base" hangingPunct="1">
        <a:spcBef>
          <a:spcPct val="0"/>
        </a:spcBef>
        <a:spcAft>
          <a:spcPct val="0"/>
        </a:spcAft>
        <a:defRPr sz="3200" b="1">
          <a:solidFill>
            <a:schemeClr val="tx2"/>
          </a:solidFill>
          <a:latin typeface="Arial" pitchFamily="34" charset="0"/>
        </a:defRPr>
      </a:lvl5pPr>
      <a:lvl6pPr marL="457200" algn="ctr" rtl="0" eaLnBrk="1" fontAlgn="base" hangingPunct="1">
        <a:spcBef>
          <a:spcPct val="0"/>
        </a:spcBef>
        <a:spcAft>
          <a:spcPct val="0"/>
        </a:spcAft>
        <a:defRPr sz="3200" b="1">
          <a:solidFill>
            <a:schemeClr val="tx2"/>
          </a:solidFill>
          <a:latin typeface="Arial" pitchFamily="34" charset="0"/>
        </a:defRPr>
      </a:lvl6pPr>
      <a:lvl7pPr marL="914400" algn="ctr" rtl="0" eaLnBrk="1" fontAlgn="base" hangingPunct="1">
        <a:spcBef>
          <a:spcPct val="0"/>
        </a:spcBef>
        <a:spcAft>
          <a:spcPct val="0"/>
        </a:spcAft>
        <a:defRPr sz="3200" b="1">
          <a:solidFill>
            <a:schemeClr val="tx2"/>
          </a:solidFill>
          <a:latin typeface="Arial" pitchFamily="34" charset="0"/>
        </a:defRPr>
      </a:lvl7pPr>
      <a:lvl8pPr marL="1371600" algn="ctr" rtl="0" eaLnBrk="1" fontAlgn="base" hangingPunct="1">
        <a:spcBef>
          <a:spcPct val="0"/>
        </a:spcBef>
        <a:spcAft>
          <a:spcPct val="0"/>
        </a:spcAft>
        <a:defRPr sz="3200" b="1">
          <a:solidFill>
            <a:schemeClr val="tx2"/>
          </a:solidFill>
          <a:latin typeface="Arial" pitchFamily="34" charset="0"/>
        </a:defRPr>
      </a:lvl8pPr>
      <a:lvl9pPr marL="1828800" algn="ctr" rtl="0" eaLnBrk="1" fontAlgn="base" hangingPunct="1">
        <a:spcBef>
          <a:spcPct val="0"/>
        </a:spcBef>
        <a:spcAft>
          <a:spcPct val="0"/>
        </a:spcAft>
        <a:defRPr sz="3200" b="1">
          <a:solidFill>
            <a:schemeClr val="tx2"/>
          </a:solidFill>
          <a:latin typeface="Arial" pitchFamily="34" charset="0"/>
        </a:defRPr>
      </a:lvl9pPr>
    </p:titleStyle>
    <p:bodyStyle>
      <a:lvl1pPr marL="342900" indent="-342900" algn="l" rtl="0" eaLnBrk="1" fontAlgn="base" hangingPunct="1">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1" fontAlgn="base" hangingPunct="1">
        <a:spcBef>
          <a:spcPct val="20000"/>
        </a:spcBef>
        <a:spcAft>
          <a:spcPct val="0"/>
        </a:spcAft>
        <a:buClr>
          <a:schemeClr val="accent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s://www.statistics.gov.hk/pub/B71912FB2019XXXXB0100.pdf"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censtatd.gov.hk/hkstat/sub/sp80.jsp?tableID=190&amp;ID=0&amp;productType=8" TargetMode="External"/><Relationship Id="rId1" Type="http://schemas.openxmlformats.org/officeDocument/2006/relationships/slideLayout" Target="../slideLayouts/slideLayout2.xml"/><Relationship Id="rId6" Type="http://schemas.openxmlformats.org/officeDocument/2006/relationships/hyperlink" Target="https://hkmb.hktdc.com/en/1X09OVUL/hktdc-research/Economic-and-Trade-Information-on-Hong-Kong" TargetMode="External"/><Relationship Id="rId5" Type="http://schemas.openxmlformats.org/officeDocument/2006/relationships/chart" Target="../charts/char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hkeconomy.gov.hk/tc/pdf/er_c_19q4.pdf" TargetMode="External"/><Relationship Id="rId2" Type="http://schemas.openxmlformats.org/officeDocument/2006/relationships/hyperlink" Target="https://www.hkeconomy.gov.hk/en/pdf/er_19q4.pdf"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s://hkmb.hktdc.com/en/1X09OVUL/hktdc-research/Economic-and-Trade-Information-on-Hong-Kong"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www.censtatd.gov.hk/hkstat/sub/sp130.jsp?productCode=D5600551"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statistics.gov.hk/pub/B10800032020MM02B0100.pdf"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censtatd.gov.hk/press_release/pressReleaseDetail.jsp?charsetID=1&amp;pressRID=4631"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censtatd.gov.hk/hkstat/sub/so200.jsp"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censtatd.gov.hk/hkstat/sub/sp200.jsp?tableID=006&amp;ID=3&amp;productType=9"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censtatd.gov.hk/press_release/pressReleaseDetail.jsp?charsetID=1&amp;pressRID=4622"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coronavirus.gov.hk/pdf/fund/CE-Measure-12.pdf"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GMx0rGQGaAY&amp;list=PL1188A9802575C33F&amp;index=16" TargetMode="External"/><Relationship Id="rId2" Type="http://schemas.openxmlformats.org/officeDocument/2006/relationships/hyperlink" Target="https://www.youtube.com/watch?v=yGJ3gXRFeKs"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scmp.com/comment/opinion/article/3078573/coronavirus-could-leave-world-even-more-unequal-place-would-be-real?utm_content=article&amp;utm_medium=Social&amp;utm_source=Facebook&amp;fbclid=IwAR0x1kIuxfDgjRdZgLvxvSAGuXx3QNqKD630Vis3Y5qdYfGEq8EVHx-hLgw#Echobox=1586195994" TargetMode="External"/><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webcat.hkpl.gov.hk/lib/item?id=chamo:3571017&amp;fromLocationLink=false&amp;theme=WEB&amp;locale=en" TargetMode="External"/></Relationships>
</file>

<file path=ppt/slides/_rels/slide48.xml.rels><?xml version="1.0" encoding="UTF-8" standalone="yes"?>
<Relationships xmlns="http://schemas.openxmlformats.org/package/2006/relationships"><Relationship Id="rId2" Type="http://schemas.openxmlformats.org/officeDocument/2006/relationships/hyperlink" Target="https://www.weforum.org/agenda/2020/03/how-to-avoid-covid-19-fake-news-coronaviru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fbe.hku.hk/in-the-media/covid-19-and-monetary-policy" TargetMode="External"/><Relationship Id="rId2" Type="http://schemas.openxmlformats.org/officeDocument/2006/relationships/hyperlink" Target="https://www.eastasiaforum.org/2020/02/15/the-novel-coronavirus-and-economic-contagion/?from=timeline&amp;isappinstalled=0"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ebcat.hkpl.gov.hk/lib/item?id=chamo:3235140&amp;fromLocationLink=false&amp;theme=WEB&amp;locale=en" TargetMode="Externa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47.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hyperlink" Target="https://webcat.hkpl.gov.hk/lib/item?id=chamo:3214390&amp;fromLocationLink=false&amp;theme=WEB" TargetMode="Externa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47.pn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hyperlink" Target="https://webcat.hkpl.gov.hk/lib/item?id=chamo:3068517&amp;fromLocationLink=false&amp;theme=WEB" TargetMode="Externa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47.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hyperlink" Target="https://webcat.hkpl.gov.hk/lib/item?id=chamo:3304550&amp;fromLocationLink=false&amp;theme=WEB" TargetMode="Externa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47.pn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hyperlink" Target="https://webcat.hkpl.gov.hk/lib/item?id=chamo:2236758&amp;fromLocationLink=false&amp;theme=WEB" TargetMode="Externa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image" Target="../media/image47.png"/><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hyperlink" Target="https://www.censtatd.gov.hk/home/index.jsp" TargetMode="External"/><Relationship Id="rId2" Type="http://schemas.openxmlformats.org/officeDocument/2006/relationships/hyperlink" Target="https://www.hkeconomy.gov.hk/en/situation/index.htm" TargetMode="External"/><Relationship Id="rId1" Type="http://schemas.openxmlformats.org/officeDocument/2006/relationships/slideLayout" Target="../slideLayouts/slideLayout2.xml"/><Relationship Id="rId6" Type="http://schemas.openxmlformats.org/officeDocument/2006/relationships/hyperlink" Target="https://research.hktdc.com/en/data-and-profiles/market-profiles/hong-kong" TargetMode="External"/><Relationship Id="rId5" Type="http://schemas.openxmlformats.org/officeDocument/2006/relationships/hyperlink" Target="https://www.hkpl.gov.hk/tc/index.html" TargetMode="External"/><Relationship Id="rId4" Type="http://schemas.openxmlformats.org/officeDocument/2006/relationships/hyperlink" Target="https://www.tid.gov.hk/eindex.htm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tid.gov.hk/english/aboutus/publications/tradestat/wmttt.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hkmb.hktdc.com/en/1X09OVUL/hktdc-research/Economic-and-Trade-Information-on-Hong-Kong"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tid.gov.hk/english/aboutus/publications/tradestat/imsup.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835188" y="506658"/>
            <a:ext cx="6858000" cy="4436465"/>
          </a:xfrm>
        </p:spPr>
        <p:txBody>
          <a:bodyPr>
            <a:normAutofit/>
          </a:bodyPr>
          <a:lstStyle/>
          <a:p>
            <a:r>
              <a:rPr lang="en-US" altLang="zh-TW" sz="4000" dirty="0" smtClean="0"/>
              <a:t>An Economic </a:t>
            </a:r>
            <a:r>
              <a:rPr lang="en-US" altLang="zh-TW" sz="4000" dirty="0"/>
              <a:t>A</a:t>
            </a:r>
            <a:r>
              <a:rPr lang="en-US" altLang="zh-TW" sz="4000" dirty="0" smtClean="0"/>
              <a:t>nalysis of the Impact of COVID-19 on Hong Kong Economy</a:t>
            </a:r>
            <a:r>
              <a:rPr lang="en-US" altLang="zh-TW" sz="4000" dirty="0"/>
              <a:t/>
            </a:r>
            <a:br>
              <a:rPr lang="en-US" altLang="zh-TW" sz="4000" dirty="0"/>
            </a:br>
            <a:r>
              <a:rPr lang="en-US" altLang="zh-TW" sz="4000" dirty="0" smtClean="0"/>
              <a:t/>
            </a:r>
            <a:br>
              <a:rPr lang="en-US" altLang="zh-TW" sz="4000" dirty="0" smtClean="0"/>
            </a:br>
            <a:r>
              <a:rPr lang="en-US" altLang="zh-TW" dirty="0" smtClean="0"/>
              <a:t/>
            </a:r>
            <a:br>
              <a:rPr lang="en-US" altLang="zh-TW" dirty="0" smtClean="0"/>
            </a:br>
            <a:endParaRPr lang="zh-HK" altLang="en-US" dirty="0"/>
          </a:p>
        </p:txBody>
      </p:sp>
      <p:sp>
        <p:nvSpPr>
          <p:cNvPr id="5" name="副標題 2"/>
          <p:cNvSpPr>
            <a:spLocks noGrp="1"/>
          </p:cNvSpPr>
          <p:nvPr>
            <p:ph type="subTitle" idx="1"/>
          </p:nvPr>
        </p:nvSpPr>
        <p:spPr>
          <a:xfrm>
            <a:off x="2620024" y="4460172"/>
            <a:ext cx="6142976" cy="1925945"/>
          </a:xfrm>
        </p:spPr>
        <p:txBody>
          <a:bodyPr>
            <a:normAutofit fontScale="85000" lnSpcReduction="10000"/>
          </a:bodyPr>
          <a:lstStyle/>
          <a:p>
            <a:pPr algn="r"/>
            <a:endParaRPr lang="en-US" altLang="zh-HK" dirty="0"/>
          </a:p>
          <a:p>
            <a:pPr algn="r"/>
            <a:r>
              <a:rPr lang="en-US" altLang="zh-HK" sz="2400" dirty="0" smtClean="0"/>
              <a:t>Economics</a:t>
            </a:r>
          </a:p>
          <a:p>
            <a:pPr algn="r"/>
            <a:r>
              <a:rPr lang="en-US" altLang="zh-HK" sz="2400" dirty="0" smtClean="0"/>
              <a:t>Personal, Social and Humanities Education Section</a:t>
            </a:r>
          </a:p>
          <a:p>
            <a:pPr algn="r"/>
            <a:r>
              <a:rPr lang="en-US" altLang="zh-HK" sz="2400" dirty="0" smtClean="0"/>
              <a:t>Curriculum Development Institute, Education Bureau</a:t>
            </a:r>
          </a:p>
          <a:p>
            <a:pPr algn="r"/>
            <a:r>
              <a:rPr lang="en-US" altLang="zh-HK" sz="2400" dirty="0" smtClean="0"/>
              <a:t>May 2020</a:t>
            </a:r>
            <a:endParaRPr lang="zh-HK" altLang="en-US" sz="2400" dirty="0"/>
          </a:p>
        </p:txBody>
      </p:sp>
      <p:sp>
        <p:nvSpPr>
          <p:cNvPr id="4" name="投影片編號版面配置區 3"/>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519848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0"/>
          </p:nvPr>
        </p:nvSpPr>
        <p:spPr/>
        <p:txBody>
          <a:bodyPr/>
          <a:lstStyle/>
          <a:p>
            <a:fld id="{D57F1E4F-1CFF-5643-939E-217C01CDF565}" type="slidenum">
              <a:rPr lang="en-US" smtClean="0"/>
              <a:pPr/>
              <a:t>10</a:t>
            </a:fld>
            <a:endParaRPr lang="en-US" dirty="0"/>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t="8391" r="1950"/>
          <a:stretch/>
        </p:blipFill>
        <p:spPr>
          <a:xfrm>
            <a:off x="852999" y="2048918"/>
            <a:ext cx="6966895" cy="4327007"/>
          </a:xfrm>
          <a:prstGeom prst="rect">
            <a:avLst/>
          </a:prstGeom>
        </p:spPr>
      </p:pic>
      <p:sp>
        <p:nvSpPr>
          <p:cNvPr id="6" name="文字方塊 5"/>
          <p:cNvSpPr txBox="1"/>
          <p:nvPr/>
        </p:nvSpPr>
        <p:spPr>
          <a:xfrm>
            <a:off x="4149691" y="5571148"/>
            <a:ext cx="4764446" cy="307777"/>
          </a:xfrm>
          <a:prstGeom prst="rect">
            <a:avLst/>
          </a:prstGeom>
          <a:noFill/>
        </p:spPr>
        <p:txBody>
          <a:bodyPr wrap="none" rtlCol="0">
            <a:spAutoFit/>
          </a:bodyPr>
          <a:lstStyle/>
          <a:p>
            <a:r>
              <a:rPr lang="en-US" altLang="zh-TW" sz="1400" dirty="0" smtClean="0"/>
              <a:t>Source</a:t>
            </a:r>
            <a:r>
              <a:rPr lang="zh-TW" altLang="en-US" sz="1400" dirty="0" smtClean="0"/>
              <a:t>：</a:t>
            </a:r>
            <a:r>
              <a:rPr lang="en-US" altLang="zh-TW" sz="1400" dirty="0" smtClean="0">
                <a:hlinkClick r:id="rId3"/>
              </a:rPr>
              <a:t>Hong Kong Census and Statistics Department</a:t>
            </a:r>
            <a:endParaRPr lang="zh-HK" altLang="en-US" sz="1400" dirty="0"/>
          </a:p>
        </p:txBody>
      </p:sp>
      <p:sp>
        <p:nvSpPr>
          <p:cNvPr id="7" name="內容版面配置區 2"/>
          <p:cNvSpPr txBox="1">
            <a:spLocks/>
          </p:cNvSpPr>
          <p:nvPr/>
        </p:nvSpPr>
        <p:spPr bwMode="gray">
          <a:xfrm>
            <a:off x="496971" y="1119482"/>
            <a:ext cx="8426791" cy="90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eaLnBrk="1" fontAlgn="base" hangingPunct="1">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1" fontAlgn="base" hangingPunct="1">
              <a:spcBef>
                <a:spcPct val="20000"/>
              </a:spcBef>
              <a:spcAft>
                <a:spcPct val="0"/>
              </a:spcAft>
              <a:buClr>
                <a:schemeClr val="accent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defTabSz="914400"/>
            <a:r>
              <a:rPr lang="en-US" altLang="zh-TW" sz="2000" dirty="0" smtClean="0"/>
              <a:t>From the </a:t>
            </a:r>
            <a:r>
              <a:rPr lang="en-US" altLang="zh-TW" sz="2000" dirty="0"/>
              <a:t>value added to GDP and </a:t>
            </a:r>
            <a:r>
              <a:rPr lang="en-US" altLang="zh-TW" sz="2000" dirty="0" smtClean="0"/>
              <a:t>employment figures, </a:t>
            </a:r>
            <a:r>
              <a:rPr lang="en-US" altLang="zh-TW" sz="2000" dirty="0"/>
              <a:t>we can see the importance of financial services, trade and logistics, tourism and professional </a:t>
            </a:r>
            <a:r>
              <a:rPr lang="en-US" altLang="zh-TW" sz="2000" dirty="0" smtClean="0"/>
              <a:t>and producer services </a:t>
            </a:r>
            <a:r>
              <a:rPr lang="en-US" altLang="zh-TW" sz="2000" dirty="0"/>
              <a:t>to the Hong Kong economy.</a:t>
            </a:r>
            <a:endParaRPr lang="zh-HK" altLang="en-US" sz="2000" dirty="0"/>
          </a:p>
          <a:p>
            <a:pPr defTabSz="914400"/>
            <a:endParaRPr lang="zh-HK" altLang="en-US" sz="2200" dirty="0"/>
          </a:p>
        </p:txBody>
      </p:sp>
      <p:sp>
        <p:nvSpPr>
          <p:cNvPr id="9" name="Title 2"/>
          <p:cNvSpPr>
            <a:spLocks noGrp="1"/>
          </p:cNvSpPr>
          <p:nvPr>
            <p:ph type="title"/>
          </p:nvPr>
        </p:nvSpPr>
        <p:spPr>
          <a:xfrm>
            <a:off x="597225" y="94221"/>
            <a:ext cx="7886700" cy="1020329"/>
          </a:xfrm>
        </p:spPr>
        <p:txBody>
          <a:bodyPr>
            <a:normAutofit fontScale="90000"/>
          </a:bodyPr>
          <a:lstStyle/>
          <a:p>
            <a:pPr>
              <a:defRPr/>
            </a:pPr>
            <a:r>
              <a:rPr lang="en-US" altLang="zh-TW" dirty="0" smtClean="0"/>
              <a:t>C. The Four Key </a:t>
            </a:r>
            <a:r>
              <a:rPr lang="en-US" altLang="zh-TW" dirty="0"/>
              <a:t>I</a:t>
            </a:r>
            <a:r>
              <a:rPr lang="en-US" altLang="zh-TW" dirty="0" smtClean="0"/>
              <a:t>ndustries in the Hong Kong Economy</a:t>
            </a:r>
            <a:endParaRPr lang="en-HK" dirty="0"/>
          </a:p>
        </p:txBody>
      </p:sp>
    </p:spTree>
    <p:extLst>
      <p:ext uri="{BB962C8B-B14F-4D97-AF65-F5344CB8AC3E}">
        <p14:creationId xmlns:p14="http://schemas.microsoft.com/office/powerpoint/2010/main" val="1549558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990575" indent="-380990">
              <a:defRPr kumimoji="1">
                <a:solidFill>
                  <a:schemeClr val="tx1"/>
                </a:solidFill>
                <a:latin typeface="Arial" panose="020B0604020202020204" pitchFamily="34" charset="0"/>
                <a:ea typeface="新細明體" panose="02020500000000000000" pitchFamily="18" charset="-120"/>
              </a:defRPr>
            </a:lvl2pPr>
            <a:lvl3pPr marL="1523962" indent="-304792">
              <a:defRPr kumimoji="1">
                <a:solidFill>
                  <a:schemeClr val="tx1"/>
                </a:solidFill>
                <a:latin typeface="Arial" panose="020B0604020202020204" pitchFamily="34" charset="0"/>
                <a:ea typeface="新細明體" panose="02020500000000000000" pitchFamily="18" charset="-120"/>
              </a:defRPr>
            </a:lvl3pPr>
            <a:lvl4pPr marL="2133547" indent="-304792">
              <a:defRPr kumimoji="1">
                <a:solidFill>
                  <a:schemeClr val="tx1"/>
                </a:solidFill>
                <a:latin typeface="Arial" panose="020B0604020202020204" pitchFamily="34" charset="0"/>
                <a:ea typeface="新細明體" panose="02020500000000000000" pitchFamily="18" charset="-120"/>
              </a:defRPr>
            </a:lvl4pPr>
            <a:lvl5pPr marL="2743131" indent="-304792">
              <a:defRPr kumimoji="1">
                <a:solidFill>
                  <a:schemeClr val="tx1"/>
                </a:solidFill>
                <a:latin typeface="Arial" panose="020B0604020202020204" pitchFamily="34" charset="0"/>
                <a:ea typeface="新細明體" panose="02020500000000000000" pitchFamily="18" charset="-120"/>
              </a:defRPr>
            </a:lvl5pPr>
            <a:lvl6pPr marL="3352716" indent="-30479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962301" indent="-30479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4571886" indent="-30479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5181470" indent="-304792"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C844614C-387E-4208-8FCC-CCB40BD9E1A6}" type="slidenum">
              <a:rPr kumimoji="0" lang="en-US" altLang="en-US" smtClean="0">
                <a:solidFill>
                  <a:srgbClr val="000000"/>
                </a:solidFill>
              </a:rPr>
              <a:pPr/>
              <a:t>11</a:t>
            </a:fld>
            <a:endParaRPr kumimoji="0" lang="en-US" altLang="en-US">
              <a:solidFill>
                <a:srgbClr val="000000"/>
              </a:solidFill>
            </a:endParaRPr>
          </a:p>
        </p:txBody>
      </p:sp>
      <p:sp>
        <p:nvSpPr>
          <p:cNvPr id="9" name="文字方塊 8"/>
          <p:cNvSpPr txBox="1"/>
          <p:nvPr/>
        </p:nvSpPr>
        <p:spPr>
          <a:xfrm>
            <a:off x="4836695" y="5979843"/>
            <a:ext cx="3893419" cy="646331"/>
          </a:xfrm>
          <a:prstGeom prst="rect">
            <a:avLst/>
          </a:prstGeom>
          <a:noFill/>
        </p:spPr>
        <p:txBody>
          <a:bodyPr wrap="square" rtlCol="0">
            <a:spAutoFit/>
          </a:bodyPr>
          <a:lstStyle/>
          <a:p>
            <a:r>
              <a:rPr lang="en-US" altLang="zh-TW" dirty="0" smtClean="0"/>
              <a:t>Source</a:t>
            </a:r>
            <a:r>
              <a:rPr lang="zh-TW" altLang="en-US" dirty="0" smtClean="0"/>
              <a:t>：</a:t>
            </a:r>
            <a:r>
              <a:rPr lang="en-US" altLang="zh-TW" dirty="0" smtClean="0">
                <a:hlinkClick r:id="rId2"/>
              </a:rPr>
              <a:t>Hong Kong Census and Statistics Department</a:t>
            </a:r>
            <a:endParaRPr lang="zh-HK" altLang="en-US" dirty="0"/>
          </a:p>
        </p:txBody>
      </p:sp>
      <p:sp>
        <p:nvSpPr>
          <p:cNvPr id="10" name="內容版面配置區 2"/>
          <p:cNvSpPr txBox="1">
            <a:spLocks/>
          </p:cNvSpPr>
          <p:nvPr/>
        </p:nvSpPr>
        <p:spPr bwMode="gray">
          <a:xfrm>
            <a:off x="666750" y="1142198"/>
            <a:ext cx="7886700" cy="14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1" fontAlgn="base" hangingPunct="1">
              <a:spcBef>
                <a:spcPct val="20000"/>
              </a:spcBef>
              <a:spcAft>
                <a:spcPct val="0"/>
              </a:spcAft>
              <a:buClr>
                <a:schemeClr val="accent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defTabSz="914400"/>
            <a:r>
              <a:rPr lang="en-US" altLang="zh-TW" sz="2000" dirty="0" smtClean="0"/>
              <a:t>In </a:t>
            </a:r>
            <a:r>
              <a:rPr lang="en-US" altLang="zh-TW" sz="2000" dirty="0"/>
              <a:t>2018, financial services, trade and logistics, tourism and professional and </a:t>
            </a:r>
            <a:r>
              <a:rPr lang="en-US" altLang="zh-TW" sz="2000" dirty="0" smtClean="0"/>
              <a:t>producer services </a:t>
            </a:r>
            <a:r>
              <a:rPr lang="en-US" altLang="zh-TW" sz="2000" dirty="0"/>
              <a:t>accounted for nearly 60% of Hong </a:t>
            </a:r>
            <a:r>
              <a:rPr lang="en-US" altLang="zh-TW" sz="2000" dirty="0" smtClean="0"/>
              <a:t>Kong’s </a:t>
            </a:r>
            <a:r>
              <a:rPr lang="en-US" altLang="zh-TW" sz="2000" dirty="0"/>
              <a:t>GDP (estimated by value added) and nearly 50% of the total employed population.</a:t>
            </a:r>
            <a:endParaRPr lang="zh-HK" altLang="en-US" sz="2000" dirty="0"/>
          </a:p>
          <a:p>
            <a:pPr defTabSz="914400"/>
            <a:endParaRPr lang="zh-HK" altLang="en-US" sz="2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336" y="2523828"/>
            <a:ext cx="44767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2"/>
          <p:cNvSpPr txBox="1">
            <a:spLocks/>
          </p:cNvSpPr>
          <p:nvPr/>
        </p:nvSpPr>
        <p:spPr bwMode="gray">
          <a:xfrm>
            <a:off x="666750" y="122569"/>
            <a:ext cx="7886700" cy="102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lnSpcReduction="10000"/>
          </a:bodyPr>
          <a:lst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Arial" pitchFamily="34" charset="0"/>
              </a:defRPr>
            </a:lvl2pPr>
            <a:lvl3pPr algn="ctr" rtl="0" eaLnBrk="1" fontAlgn="base" hangingPunct="1">
              <a:spcBef>
                <a:spcPct val="0"/>
              </a:spcBef>
              <a:spcAft>
                <a:spcPct val="0"/>
              </a:spcAft>
              <a:defRPr sz="3200" b="1">
                <a:solidFill>
                  <a:schemeClr val="tx2"/>
                </a:solidFill>
                <a:latin typeface="Arial" pitchFamily="34" charset="0"/>
              </a:defRPr>
            </a:lvl3pPr>
            <a:lvl4pPr algn="ctr" rtl="0" eaLnBrk="1" fontAlgn="base" hangingPunct="1">
              <a:spcBef>
                <a:spcPct val="0"/>
              </a:spcBef>
              <a:spcAft>
                <a:spcPct val="0"/>
              </a:spcAft>
              <a:defRPr sz="3200" b="1">
                <a:solidFill>
                  <a:schemeClr val="tx2"/>
                </a:solidFill>
                <a:latin typeface="Arial" pitchFamily="34" charset="0"/>
              </a:defRPr>
            </a:lvl4pPr>
            <a:lvl5pPr algn="ctr" rtl="0" eaLnBrk="1" fontAlgn="base" hangingPunct="1">
              <a:spcBef>
                <a:spcPct val="0"/>
              </a:spcBef>
              <a:spcAft>
                <a:spcPct val="0"/>
              </a:spcAft>
              <a:defRPr sz="3200" b="1">
                <a:solidFill>
                  <a:schemeClr val="tx2"/>
                </a:solidFill>
                <a:latin typeface="Arial" pitchFamily="34" charset="0"/>
              </a:defRPr>
            </a:lvl5pPr>
            <a:lvl6pPr marL="457200" algn="ctr" rtl="0" eaLnBrk="1" fontAlgn="base" hangingPunct="1">
              <a:spcBef>
                <a:spcPct val="0"/>
              </a:spcBef>
              <a:spcAft>
                <a:spcPct val="0"/>
              </a:spcAft>
              <a:defRPr sz="3200" b="1">
                <a:solidFill>
                  <a:schemeClr val="tx2"/>
                </a:solidFill>
                <a:latin typeface="Arial" pitchFamily="34" charset="0"/>
              </a:defRPr>
            </a:lvl6pPr>
            <a:lvl7pPr marL="914400" algn="ctr" rtl="0" eaLnBrk="1" fontAlgn="base" hangingPunct="1">
              <a:spcBef>
                <a:spcPct val="0"/>
              </a:spcBef>
              <a:spcAft>
                <a:spcPct val="0"/>
              </a:spcAft>
              <a:defRPr sz="3200" b="1">
                <a:solidFill>
                  <a:schemeClr val="tx2"/>
                </a:solidFill>
                <a:latin typeface="Arial" pitchFamily="34" charset="0"/>
              </a:defRPr>
            </a:lvl7pPr>
            <a:lvl8pPr marL="1371600" algn="ctr" rtl="0" eaLnBrk="1" fontAlgn="base" hangingPunct="1">
              <a:spcBef>
                <a:spcPct val="0"/>
              </a:spcBef>
              <a:spcAft>
                <a:spcPct val="0"/>
              </a:spcAft>
              <a:defRPr sz="3200" b="1">
                <a:solidFill>
                  <a:schemeClr val="tx2"/>
                </a:solidFill>
                <a:latin typeface="Arial" pitchFamily="34" charset="0"/>
              </a:defRPr>
            </a:lvl8pPr>
            <a:lvl9pPr marL="1828800" algn="ctr" rtl="0" eaLnBrk="1" fontAlgn="base" hangingPunct="1">
              <a:spcBef>
                <a:spcPct val="0"/>
              </a:spcBef>
              <a:spcAft>
                <a:spcPct val="0"/>
              </a:spcAft>
              <a:defRPr sz="3200" b="1">
                <a:solidFill>
                  <a:schemeClr val="tx2"/>
                </a:solidFill>
                <a:latin typeface="Arial" pitchFamily="34" charset="0"/>
              </a:defRPr>
            </a:lvl9pPr>
          </a:lstStyle>
          <a:p>
            <a:pPr defTabSz="914400">
              <a:defRPr/>
            </a:pPr>
            <a:r>
              <a:rPr lang="en-US" altLang="zh-TW" kern="0" dirty="0" smtClean="0"/>
              <a:t>C. The Four Key Industries in the Hong Kong Economy</a:t>
            </a:r>
            <a:endParaRPr lang="en-HK" kern="0" dirty="0"/>
          </a:p>
        </p:txBody>
      </p:sp>
      <p:pic>
        <p:nvPicPr>
          <p:cNvPr id="4" name="圖片 3"/>
          <p:cNvPicPr>
            <a:picLocks noChangeAspect="1"/>
          </p:cNvPicPr>
          <p:nvPr/>
        </p:nvPicPr>
        <p:blipFill>
          <a:blip r:embed="rId4"/>
          <a:stretch>
            <a:fillRect/>
          </a:stretch>
        </p:blipFill>
        <p:spPr>
          <a:xfrm>
            <a:off x="413913" y="2585582"/>
            <a:ext cx="3994727" cy="3475412"/>
          </a:xfrm>
          <a:prstGeom prst="rect">
            <a:avLst/>
          </a:prstGeom>
        </p:spPr>
      </p:pic>
      <p:sp>
        <p:nvSpPr>
          <p:cNvPr id="5" name="文字方塊 4"/>
          <p:cNvSpPr txBox="1"/>
          <p:nvPr/>
        </p:nvSpPr>
        <p:spPr>
          <a:xfrm>
            <a:off x="6104072" y="5766161"/>
            <a:ext cx="1103702" cy="276999"/>
          </a:xfrm>
          <a:prstGeom prst="rect">
            <a:avLst/>
          </a:prstGeom>
          <a:noFill/>
        </p:spPr>
        <p:txBody>
          <a:bodyPr wrap="square" rtlCol="0">
            <a:spAutoFit/>
          </a:bodyPr>
          <a:lstStyle/>
          <a:p>
            <a:r>
              <a:rPr lang="en-US" altLang="zh-HK" sz="1200" dirty="0" smtClean="0"/>
              <a:t>2018</a:t>
            </a:r>
            <a:endParaRPr lang="zh-HK" altLang="en-US" sz="1200" dirty="0"/>
          </a:p>
        </p:txBody>
      </p:sp>
      <p:sp>
        <p:nvSpPr>
          <p:cNvPr id="13" name="文字方塊 12"/>
          <p:cNvSpPr txBox="1"/>
          <p:nvPr/>
        </p:nvSpPr>
        <p:spPr>
          <a:xfrm>
            <a:off x="5029200" y="2593211"/>
            <a:ext cx="2900218" cy="369332"/>
          </a:xfrm>
          <a:prstGeom prst="rect">
            <a:avLst/>
          </a:prstGeom>
          <a:noFill/>
        </p:spPr>
        <p:txBody>
          <a:bodyPr wrap="square" rtlCol="0">
            <a:spAutoFit/>
          </a:bodyPr>
          <a:lstStyle/>
          <a:p>
            <a:r>
              <a:rPr lang="en-US" altLang="zh-HK" b="1" dirty="0" smtClean="0"/>
              <a:t>The Four Key Industries</a:t>
            </a:r>
            <a:endParaRPr lang="zh-HK" altLang="en-US" b="1" dirty="0"/>
          </a:p>
        </p:txBody>
      </p:sp>
      <p:graphicFrame>
        <p:nvGraphicFramePr>
          <p:cNvPr id="19" name="圖表 18"/>
          <p:cNvGraphicFramePr>
            <a:graphicFrameLocks/>
          </p:cNvGraphicFramePr>
          <p:nvPr>
            <p:extLst>
              <p:ext uri="{D42A27DB-BD31-4B8C-83A1-F6EECF244321}">
                <p14:modId xmlns:p14="http://schemas.microsoft.com/office/powerpoint/2010/main" val="1456870762"/>
              </p:ext>
            </p:extLst>
          </p:nvPr>
        </p:nvGraphicFramePr>
        <p:xfrm>
          <a:off x="3070907" y="2929005"/>
          <a:ext cx="6421150" cy="3291471"/>
        </p:xfrm>
        <a:graphic>
          <a:graphicData uri="http://schemas.openxmlformats.org/drawingml/2006/chart">
            <c:chart xmlns:c="http://schemas.openxmlformats.org/drawingml/2006/chart" xmlns:r="http://schemas.openxmlformats.org/officeDocument/2006/relationships" r:id="rId5"/>
          </a:graphicData>
        </a:graphic>
      </p:graphicFrame>
      <p:sp>
        <p:nvSpPr>
          <p:cNvPr id="11" name="文字方塊 10"/>
          <p:cNvSpPr txBox="1"/>
          <p:nvPr/>
        </p:nvSpPr>
        <p:spPr>
          <a:xfrm>
            <a:off x="616822" y="5965176"/>
            <a:ext cx="4017742" cy="646331"/>
          </a:xfrm>
          <a:prstGeom prst="rect">
            <a:avLst/>
          </a:prstGeom>
          <a:noFill/>
        </p:spPr>
        <p:txBody>
          <a:bodyPr wrap="square" rtlCol="0">
            <a:spAutoFit/>
          </a:bodyPr>
          <a:lstStyle/>
          <a:p>
            <a:r>
              <a:rPr lang="en-US" altLang="zh-TW" dirty="0" smtClean="0"/>
              <a:t>Source</a:t>
            </a:r>
            <a:r>
              <a:rPr lang="zh-TW" altLang="en-US" dirty="0" smtClean="0"/>
              <a:t>：</a:t>
            </a:r>
            <a:r>
              <a:rPr lang="en-US" altLang="zh-TW" dirty="0" smtClean="0">
                <a:hlinkClick r:id="rId6"/>
              </a:rPr>
              <a:t>Hong Kong Trade Development Council</a:t>
            </a:r>
            <a:endParaRPr lang="zh-HK" altLang="en-US" dirty="0"/>
          </a:p>
        </p:txBody>
      </p:sp>
    </p:spTree>
    <p:extLst>
      <p:ext uri="{BB962C8B-B14F-4D97-AF65-F5344CB8AC3E}">
        <p14:creationId xmlns:p14="http://schemas.microsoft.com/office/powerpoint/2010/main" val="4101769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0019"/>
            <a:ext cx="7886700" cy="1325563"/>
          </a:xfrm>
        </p:spPr>
        <p:txBody>
          <a:bodyPr>
            <a:normAutofit/>
          </a:bodyPr>
          <a:lstStyle/>
          <a:p>
            <a:r>
              <a:rPr lang="en-US" altLang="zh-TW" dirty="0" smtClean="0"/>
              <a:t>II. What happened in the world under the epidemic? </a:t>
            </a:r>
            <a:endParaRPr lang="zh-HK" altLang="en-US" dirty="0"/>
          </a:p>
        </p:txBody>
      </p:sp>
      <p:sp>
        <p:nvSpPr>
          <p:cNvPr id="3" name="內容版面配置區 2"/>
          <p:cNvSpPr>
            <a:spLocks noGrp="1"/>
          </p:cNvSpPr>
          <p:nvPr>
            <p:ph idx="1"/>
          </p:nvPr>
        </p:nvSpPr>
        <p:spPr/>
        <p:txBody>
          <a:bodyPr/>
          <a:lstStyle/>
          <a:p>
            <a:pPr marL="0" indent="0">
              <a:buNone/>
            </a:pPr>
            <a:endParaRPr lang="en-US" altLang="zh-TW" dirty="0" smtClean="0"/>
          </a:p>
          <a:p>
            <a:endParaRPr lang="zh-HK" altLang="en-US" dirty="0"/>
          </a:p>
        </p:txBody>
      </p:sp>
      <p:sp>
        <p:nvSpPr>
          <p:cNvPr id="12" name="投影片編號版面配置區 11"/>
          <p:cNvSpPr>
            <a:spLocks noGrp="1"/>
          </p:cNvSpPr>
          <p:nvPr>
            <p:ph type="sldNum" sz="quarter" idx="10"/>
          </p:nvPr>
        </p:nvSpPr>
        <p:spPr/>
        <p:txBody>
          <a:bodyPr/>
          <a:lstStyle/>
          <a:p>
            <a:fld id="{D57F1E4F-1CFF-5643-939E-217C01CDF565}" type="slidenum">
              <a:rPr lang="en-US" smtClean="0"/>
              <a:pPr/>
              <a:t>12</a:t>
            </a:fld>
            <a:endParaRPr lang="en-US" dirty="0"/>
          </a:p>
        </p:txBody>
      </p:sp>
      <p:sp>
        <p:nvSpPr>
          <p:cNvPr id="4" name="流程圖: 文件 3"/>
          <p:cNvSpPr/>
          <p:nvPr/>
        </p:nvSpPr>
        <p:spPr>
          <a:xfrm>
            <a:off x="3887932" y="1698834"/>
            <a:ext cx="4932218" cy="1209964"/>
          </a:xfrm>
          <a:prstGeom prst="flowChartDocument">
            <a:avLst/>
          </a:prstGeom>
          <a:solidFill>
            <a:srgbClr val="FCE9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500" dirty="0" smtClean="0">
                <a:solidFill>
                  <a:srgbClr val="0070C0"/>
                </a:solidFill>
                <a:latin typeface="Times New Roman" panose="02020603050405020304" pitchFamily="18" charset="0"/>
                <a:ea typeface="華康古印體(P)" panose="02010600010101010101" pitchFamily="2" charset="-120"/>
                <a:cs typeface="Times New Roman" panose="02020603050405020304" pitchFamily="18" charset="0"/>
              </a:rPr>
              <a:t>Source 2: </a:t>
            </a:r>
            <a:r>
              <a:rPr lang="en-US" altLang="zh-TW" sz="1500" dirty="0">
                <a:solidFill>
                  <a:srgbClr val="0070C0"/>
                </a:solidFill>
                <a:latin typeface="Times New Roman" panose="02020603050405020304" pitchFamily="18" charset="0"/>
                <a:ea typeface="華康古印體(P)" panose="02010600010101010101" pitchFamily="2" charset="-120"/>
                <a:cs typeface="Times New Roman" panose="02020603050405020304" pitchFamily="18" charset="0"/>
              </a:rPr>
              <a:t>The Chief </a:t>
            </a:r>
            <a:r>
              <a:rPr lang="en-US" altLang="zh-TW" sz="1500" dirty="0" smtClean="0">
                <a:solidFill>
                  <a:srgbClr val="0070C0"/>
                </a:solidFill>
                <a:latin typeface="Times New Roman" panose="02020603050405020304" pitchFamily="18" charset="0"/>
                <a:ea typeface="華康古印體(P)" panose="02010600010101010101" pitchFamily="2" charset="-120"/>
                <a:cs typeface="Times New Roman" panose="02020603050405020304" pitchFamily="18" charset="0"/>
              </a:rPr>
              <a:t>Executive </a:t>
            </a:r>
            <a:r>
              <a:rPr lang="en-US" altLang="zh-TW" sz="1500" dirty="0">
                <a:solidFill>
                  <a:srgbClr val="0070C0"/>
                </a:solidFill>
                <a:latin typeface="Times New Roman" panose="02020603050405020304" pitchFamily="18" charset="0"/>
                <a:ea typeface="華康古印體(P)" panose="02010600010101010101" pitchFamily="2" charset="-120"/>
                <a:cs typeface="Times New Roman" panose="02020603050405020304" pitchFamily="18" charset="0"/>
              </a:rPr>
              <a:t>announced that to reduce the flow of people, four control points including Lo Wu, </a:t>
            </a:r>
            <a:r>
              <a:rPr lang="en-US" altLang="zh-TW" sz="1500" dirty="0" err="1">
                <a:solidFill>
                  <a:srgbClr val="0070C0"/>
                </a:solidFill>
                <a:latin typeface="Times New Roman" panose="02020603050405020304" pitchFamily="18" charset="0"/>
                <a:ea typeface="華康古印體(P)" panose="02010600010101010101" pitchFamily="2" charset="-120"/>
                <a:cs typeface="Times New Roman" panose="02020603050405020304" pitchFamily="18" charset="0"/>
              </a:rPr>
              <a:t>Lok</a:t>
            </a:r>
            <a:r>
              <a:rPr lang="en-US" altLang="zh-TW" sz="1500" dirty="0">
                <a:solidFill>
                  <a:srgbClr val="0070C0"/>
                </a:solidFill>
                <a:latin typeface="Times New Roman" panose="02020603050405020304" pitchFamily="18" charset="0"/>
                <a:ea typeface="華康古印體(P)" panose="02010600010101010101" pitchFamily="2" charset="-120"/>
                <a:cs typeface="Times New Roman" panose="02020603050405020304" pitchFamily="18" charset="0"/>
              </a:rPr>
              <a:t> Ma Chau Spur Line, </a:t>
            </a:r>
            <a:r>
              <a:rPr lang="en-US" altLang="zh-TW" sz="1500" dirty="0" err="1">
                <a:solidFill>
                  <a:srgbClr val="0070C0"/>
                </a:solidFill>
                <a:latin typeface="Times New Roman" panose="02020603050405020304" pitchFamily="18" charset="0"/>
                <a:ea typeface="華康古印體(P)" panose="02010600010101010101" pitchFamily="2" charset="-120"/>
                <a:cs typeface="Times New Roman" panose="02020603050405020304" pitchFamily="18" charset="0"/>
              </a:rPr>
              <a:t>Lok</a:t>
            </a:r>
            <a:r>
              <a:rPr lang="en-US" altLang="zh-TW" sz="1500" dirty="0">
                <a:solidFill>
                  <a:srgbClr val="0070C0"/>
                </a:solidFill>
                <a:latin typeface="Times New Roman" panose="02020603050405020304" pitchFamily="18" charset="0"/>
                <a:ea typeface="華康古印體(P)" panose="02010600010101010101" pitchFamily="2" charset="-120"/>
                <a:cs typeface="Times New Roman" panose="02020603050405020304" pitchFamily="18" charset="0"/>
              </a:rPr>
              <a:t> Ma Chau and Macau Ferry Terminal will be suspended from 0:00 </a:t>
            </a:r>
            <a:r>
              <a:rPr lang="en-US" altLang="zh-TW" sz="1500" dirty="0" smtClean="0">
                <a:solidFill>
                  <a:srgbClr val="0070C0"/>
                </a:solidFill>
                <a:latin typeface="Times New Roman" panose="02020603050405020304" pitchFamily="18" charset="0"/>
                <a:ea typeface="華康古印體(P)" panose="02010600010101010101" pitchFamily="2" charset="-120"/>
                <a:cs typeface="Times New Roman" panose="02020603050405020304" pitchFamily="18" charset="0"/>
              </a:rPr>
              <a:t>a.m. tomorrow.(4 Feb 2020)</a:t>
            </a:r>
            <a:endParaRPr lang="zh-HK" altLang="en-US" sz="1500" dirty="0">
              <a:solidFill>
                <a:srgbClr val="0070C0"/>
              </a:solidFill>
              <a:latin typeface="Times New Roman" panose="02020603050405020304" pitchFamily="18" charset="0"/>
              <a:ea typeface="華康古印體(P)" panose="02010600010101010101" pitchFamily="2" charset="-120"/>
              <a:cs typeface="Times New Roman" panose="02020603050405020304" pitchFamily="18" charset="0"/>
            </a:endParaRPr>
          </a:p>
        </p:txBody>
      </p:sp>
      <p:sp>
        <p:nvSpPr>
          <p:cNvPr id="6" name="流程圖: 文件 5"/>
          <p:cNvSpPr/>
          <p:nvPr/>
        </p:nvSpPr>
        <p:spPr>
          <a:xfrm>
            <a:off x="576601" y="4622014"/>
            <a:ext cx="3682775" cy="1883561"/>
          </a:xfrm>
          <a:prstGeom prst="flowChartDocumen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tLang="zh-TW" sz="1500" dirty="0" smtClean="0">
              <a:solidFill>
                <a:schemeClr val="accent6">
                  <a:lumMod val="50000"/>
                </a:schemeClr>
              </a:solidFill>
              <a:latin typeface="華康古印體(P)" panose="02010600010101010101" pitchFamily="2" charset="-120"/>
              <a:ea typeface="華康古印體(P)" panose="02010600010101010101" pitchFamily="2" charset="-120"/>
            </a:endParaRPr>
          </a:p>
          <a:p>
            <a:pPr algn="just"/>
            <a:r>
              <a:rPr lang="en-US" altLang="zh-TW" sz="1500" dirty="0" smtClean="0">
                <a:solidFill>
                  <a:schemeClr val="accent6">
                    <a:lumMod val="50000"/>
                  </a:schemeClr>
                </a:solidFill>
                <a:latin typeface="Times New Roman" panose="02020603050405020304" pitchFamily="18" charset="0"/>
                <a:ea typeface="華康古印體(P)" panose="02010600010101010101" pitchFamily="2" charset="-120"/>
                <a:cs typeface="Times New Roman" panose="02020603050405020304" pitchFamily="18" charset="0"/>
              </a:rPr>
              <a:t>Source </a:t>
            </a:r>
            <a:r>
              <a:rPr lang="en-US" altLang="zh-TW" sz="1500" dirty="0">
                <a:solidFill>
                  <a:schemeClr val="accent6">
                    <a:lumMod val="50000"/>
                  </a:schemeClr>
                </a:solidFill>
                <a:latin typeface="Times New Roman" panose="02020603050405020304" pitchFamily="18" charset="0"/>
                <a:ea typeface="華康古印體(P)" panose="02010600010101010101" pitchFamily="2" charset="-120"/>
                <a:cs typeface="Times New Roman" panose="02020603050405020304" pitchFamily="18" charset="0"/>
              </a:rPr>
              <a:t>4: With effect from </a:t>
            </a:r>
            <a:r>
              <a:rPr lang="en-US" altLang="zh-TW" sz="1500" dirty="0" smtClean="0">
                <a:solidFill>
                  <a:schemeClr val="accent6">
                    <a:lumMod val="50000"/>
                  </a:schemeClr>
                </a:solidFill>
                <a:latin typeface="Times New Roman" panose="02020603050405020304" pitchFamily="18" charset="0"/>
                <a:ea typeface="華康古印體(P)" panose="02010600010101010101" pitchFamily="2" charset="-120"/>
                <a:cs typeface="Times New Roman" panose="02020603050405020304" pitchFamily="18" charset="0"/>
              </a:rPr>
              <a:t>0.00 a.m. </a:t>
            </a:r>
            <a:r>
              <a:rPr lang="en-US" altLang="zh-TW" sz="1500" dirty="0">
                <a:solidFill>
                  <a:schemeClr val="accent6">
                    <a:lumMod val="50000"/>
                  </a:schemeClr>
                </a:solidFill>
                <a:latin typeface="Times New Roman" panose="02020603050405020304" pitchFamily="18" charset="0"/>
                <a:ea typeface="華康古印體(P)" panose="02010600010101010101" pitchFamily="2" charset="-120"/>
                <a:cs typeface="Times New Roman" panose="02020603050405020304" pitchFamily="18" charset="0"/>
              </a:rPr>
              <a:t>on March 25, all non-Hong Kong residents coming from overseas countries and regions by plane will be denied entry to Hong Kong (tentatively for 14 days). (23 </a:t>
            </a:r>
            <a:r>
              <a:rPr lang="en-US" altLang="zh-TW" sz="1500" dirty="0" smtClean="0">
                <a:solidFill>
                  <a:schemeClr val="accent6">
                    <a:lumMod val="50000"/>
                  </a:schemeClr>
                </a:solidFill>
                <a:latin typeface="Times New Roman" panose="02020603050405020304" pitchFamily="18" charset="0"/>
                <a:ea typeface="華康古印體(P)" panose="02010600010101010101" pitchFamily="2" charset="-120"/>
                <a:cs typeface="Times New Roman" panose="02020603050405020304" pitchFamily="18" charset="0"/>
              </a:rPr>
              <a:t>Mar </a:t>
            </a:r>
            <a:r>
              <a:rPr lang="en-US" altLang="zh-TW" sz="1500" dirty="0">
                <a:solidFill>
                  <a:schemeClr val="accent6">
                    <a:lumMod val="50000"/>
                  </a:schemeClr>
                </a:solidFill>
                <a:latin typeface="Times New Roman" panose="02020603050405020304" pitchFamily="18" charset="0"/>
                <a:ea typeface="華康古印體(P)" panose="02010600010101010101" pitchFamily="2" charset="-120"/>
                <a:cs typeface="Times New Roman" panose="02020603050405020304" pitchFamily="18" charset="0"/>
              </a:rPr>
              <a:t>2020</a:t>
            </a:r>
            <a:r>
              <a:rPr lang="en-US" altLang="zh-TW" sz="1500" dirty="0" smtClean="0">
                <a:solidFill>
                  <a:schemeClr val="accent6">
                    <a:lumMod val="50000"/>
                  </a:schemeClr>
                </a:solidFill>
                <a:latin typeface="Times New Roman" panose="02020603050405020304" pitchFamily="18" charset="0"/>
                <a:ea typeface="華康古印體(P)" panose="02010600010101010101" pitchFamily="2" charset="-120"/>
                <a:cs typeface="Times New Roman" panose="02020603050405020304" pitchFamily="18" charset="0"/>
              </a:rPr>
              <a:t>)</a:t>
            </a:r>
          </a:p>
          <a:p>
            <a:pPr algn="ctr"/>
            <a:endParaRPr lang="zh-TW" altLang="en-US" dirty="0" smtClean="0">
              <a:solidFill>
                <a:schemeClr val="accent6">
                  <a:lumMod val="50000"/>
                </a:schemeClr>
              </a:solidFill>
              <a:latin typeface="華康古印體(P)" panose="02010600010101010101" pitchFamily="2" charset="-120"/>
              <a:ea typeface="華康古印體(P)" panose="02010600010101010101" pitchFamily="2" charset="-120"/>
            </a:endParaRPr>
          </a:p>
        </p:txBody>
      </p:sp>
      <p:sp>
        <p:nvSpPr>
          <p:cNvPr id="10" name="流程圖: 文件 9"/>
          <p:cNvSpPr/>
          <p:nvPr/>
        </p:nvSpPr>
        <p:spPr>
          <a:xfrm>
            <a:off x="342900" y="1651365"/>
            <a:ext cx="3449782" cy="2052636"/>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TW" sz="1500" dirty="0" smtClean="0">
                <a:latin typeface="Times New Roman" panose="02020603050405020304" pitchFamily="18" charset="0"/>
                <a:ea typeface="華康古印體(P)" panose="02010600010101010101" pitchFamily="2" charset="-120"/>
                <a:cs typeface="Times New Roman" panose="02020603050405020304" pitchFamily="18" charset="0"/>
              </a:rPr>
              <a:t>Source 1: </a:t>
            </a:r>
            <a:r>
              <a:rPr lang="en-US" altLang="zh-TW" sz="1500" dirty="0">
                <a:latin typeface="Times New Roman" panose="02020603050405020304" pitchFamily="18" charset="0"/>
                <a:ea typeface="華康古印體(P)" panose="02010600010101010101" pitchFamily="2" charset="-120"/>
                <a:cs typeface="Times New Roman" panose="02020603050405020304" pitchFamily="18" charset="0"/>
              </a:rPr>
              <a:t>Entry and Exit Administration of the </a:t>
            </a:r>
            <a:r>
              <a:rPr lang="en-US" altLang="zh-TW" sz="1500" dirty="0" smtClean="0">
                <a:latin typeface="Times New Roman" panose="02020603050405020304" pitchFamily="18" charset="0"/>
                <a:ea typeface="華康古印體(P)" panose="02010600010101010101" pitchFamily="2" charset="-120"/>
                <a:cs typeface="Times New Roman" panose="02020603050405020304" pitchFamily="18" charset="0"/>
              </a:rPr>
              <a:t>People’s </a:t>
            </a:r>
            <a:r>
              <a:rPr lang="en-US" altLang="zh-TW" sz="1500" dirty="0">
                <a:latin typeface="Times New Roman" panose="02020603050405020304" pitchFamily="18" charset="0"/>
                <a:ea typeface="華康古印體(P)" panose="02010600010101010101" pitchFamily="2" charset="-120"/>
                <a:cs typeface="Times New Roman" panose="02020603050405020304" pitchFamily="18" charset="0"/>
              </a:rPr>
              <a:t>Republic of </a:t>
            </a:r>
            <a:r>
              <a:rPr lang="en-US" altLang="zh-TW" sz="1500" dirty="0" smtClean="0">
                <a:latin typeface="Times New Roman" panose="02020603050405020304" pitchFamily="18" charset="0"/>
                <a:ea typeface="華康古印體(P)" panose="02010600010101010101" pitchFamily="2" charset="-120"/>
                <a:cs typeface="Times New Roman" panose="02020603050405020304" pitchFamily="18" charset="0"/>
              </a:rPr>
              <a:t>China </a:t>
            </a:r>
            <a:r>
              <a:rPr lang="en-US" altLang="zh-TW" sz="1500" dirty="0">
                <a:latin typeface="Times New Roman" panose="02020603050405020304" pitchFamily="18" charset="0"/>
                <a:ea typeface="華康古印體(P)" panose="02010600010101010101" pitchFamily="2" charset="-120"/>
                <a:cs typeface="Times New Roman" panose="02020603050405020304" pitchFamily="18" charset="0"/>
              </a:rPr>
              <a:t>announced that it will temporarily suspend the acceptance of approvals for the issuance of endorsements for mainland residents visiting Hong Kong and Macao. </a:t>
            </a:r>
            <a:r>
              <a:rPr lang="en-US" altLang="zh-TW" sz="1500" dirty="0" smtClean="0">
                <a:latin typeface="Times New Roman" panose="02020603050405020304" pitchFamily="18" charset="0"/>
                <a:ea typeface="華康古印體(P)" panose="02010600010101010101" pitchFamily="2" charset="-120"/>
                <a:cs typeface="Times New Roman" panose="02020603050405020304" pitchFamily="18" charset="0"/>
              </a:rPr>
              <a:t>(2 Feb 2020)</a:t>
            </a:r>
            <a:endParaRPr lang="zh-TW" altLang="en-US" sz="1500" dirty="0">
              <a:latin typeface="Times New Roman" panose="02020603050405020304" pitchFamily="18" charset="0"/>
              <a:ea typeface="華康古印體(P)" panose="02010600010101010101" pitchFamily="2" charset="-120"/>
              <a:cs typeface="Times New Roman" panose="02020603050405020304" pitchFamily="18" charset="0"/>
            </a:endParaRPr>
          </a:p>
        </p:txBody>
      </p:sp>
      <p:sp>
        <p:nvSpPr>
          <p:cNvPr id="11" name="文字方塊 10"/>
          <p:cNvSpPr txBox="1"/>
          <p:nvPr/>
        </p:nvSpPr>
        <p:spPr>
          <a:xfrm>
            <a:off x="729672" y="1173018"/>
            <a:ext cx="6493164" cy="369332"/>
          </a:xfrm>
          <a:prstGeom prst="rect">
            <a:avLst/>
          </a:prstGeom>
          <a:noFill/>
        </p:spPr>
        <p:txBody>
          <a:bodyPr wrap="square" rtlCol="0">
            <a:spAutoFit/>
          </a:bodyPr>
          <a:lstStyle/>
          <a:p>
            <a:r>
              <a:rPr lang="en-US" altLang="zh-TW" dirty="0" smtClean="0"/>
              <a:t>The following are some information about the epidemic:</a:t>
            </a:r>
            <a:endParaRPr lang="zh-HK" altLang="en-US" dirty="0"/>
          </a:p>
        </p:txBody>
      </p:sp>
      <p:sp>
        <p:nvSpPr>
          <p:cNvPr id="5" name="流程圖: 文件 4"/>
          <p:cNvSpPr/>
          <p:nvPr/>
        </p:nvSpPr>
        <p:spPr>
          <a:xfrm>
            <a:off x="3489552" y="3143819"/>
            <a:ext cx="5118842" cy="1386336"/>
          </a:xfrm>
          <a:prstGeom prst="flowChartDocument">
            <a:avLst/>
          </a:prstGeom>
          <a:solidFill>
            <a:srgbClr val="FFCCFF"/>
          </a:solidFill>
          <a:ln>
            <a:solidFill>
              <a:srgbClr val="00B0F0"/>
            </a:solidFill>
          </a:ln>
        </p:spPr>
        <p:style>
          <a:lnRef idx="0">
            <a:scrgbClr r="0" g="0" b="0"/>
          </a:lnRef>
          <a:fillRef idx="0">
            <a:scrgbClr r="0" g="0" b="0"/>
          </a:fillRef>
          <a:effectRef idx="0">
            <a:scrgbClr r="0" g="0" b="0"/>
          </a:effectRef>
          <a:fontRef idx="minor">
            <a:schemeClr val="lt1"/>
          </a:fontRef>
        </p:style>
        <p:txBody>
          <a:bodyPr tIns="72000" bIns="72000" rtlCol="0" anchor="ctr"/>
          <a:lstStyle/>
          <a:p>
            <a:pPr algn="just"/>
            <a:endParaRPr lang="en-US" altLang="zh-TW" dirty="0" smtClean="0">
              <a:solidFill>
                <a:srgbClr val="0070C0"/>
              </a:solidFill>
              <a:latin typeface="Times New Roman" panose="02020603050405020304" pitchFamily="18" charset="0"/>
              <a:ea typeface="華康古印體(P)" panose="02010600010101010101" pitchFamily="2" charset="-120"/>
              <a:cs typeface="Times New Roman" panose="02020603050405020304" pitchFamily="18" charset="0"/>
            </a:endParaRPr>
          </a:p>
          <a:p>
            <a:pPr algn="just"/>
            <a:r>
              <a:rPr lang="en-US" altLang="zh-TW" sz="1500" dirty="0" smtClean="0">
                <a:solidFill>
                  <a:srgbClr val="0070C0"/>
                </a:solidFill>
                <a:latin typeface="Times New Roman" panose="02020603050405020304" pitchFamily="18" charset="0"/>
                <a:ea typeface="華康古印體(P)" panose="02010600010101010101" pitchFamily="2" charset="-120"/>
                <a:cs typeface="Times New Roman" panose="02020603050405020304" pitchFamily="18" charset="0"/>
              </a:rPr>
              <a:t>Source 3: </a:t>
            </a:r>
            <a:r>
              <a:rPr lang="en-US" altLang="zh-TW" sz="1500" dirty="0">
                <a:solidFill>
                  <a:srgbClr val="0070C0"/>
                </a:solidFill>
                <a:latin typeface="Times New Roman" panose="02020603050405020304" pitchFamily="18" charset="0"/>
                <a:ea typeface="華康古印體(P)" panose="02010600010101010101" pitchFamily="2" charset="-120"/>
                <a:cs typeface="Times New Roman" panose="02020603050405020304" pitchFamily="18" charset="0"/>
              </a:rPr>
              <a:t>The </a:t>
            </a:r>
            <a:r>
              <a:rPr lang="en-US" altLang="zh-TW" sz="1500" dirty="0" smtClean="0">
                <a:solidFill>
                  <a:srgbClr val="0070C0"/>
                </a:solidFill>
                <a:latin typeface="Times New Roman" panose="02020603050405020304" pitchFamily="18" charset="0"/>
                <a:ea typeface="華康古印體(P)" panose="02010600010101010101" pitchFamily="2" charset="-120"/>
                <a:cs typeface="Times New Roman" panose="02020603050405020304" pitchFamily="18" charset="0"/>
              </a:rPr>
              <a:t>Education Bureau decided </a:t>
            </a:r>
            <a:r>
              <a:rPr lang="en-US" altLang="zh-TW" sz="1500" dirty="0">
                <a:solidFill>
                  <a:srgbClr val="0070C0"/>
                </a:solidFill>
                <a:latin typeface="Times New Roman" panose="02020603050405020304" pitchFamily="18" charset="0"/>
                <a:ea typeface="華康古印體(P)" panose="02010600010101010101" pitchFamily="2" charset="-120"/>
                <a:cs typeface="Times New Roman" panose="02020603050405020304" pitchFamily="18" charset="0"/>
              </a:rPr>
              <a:t>that classes of all schools will continue to be suspended, with classes to be resumed on 20 April. The exact date </a:t>
            </a:r>
            <a:r>
              <a:rPr lang="en-US" altLang="zh-TW" sz="1500" dirty="0" smtClean="0">
                <a:solidFill>
                  <a:srgbClr val="0070C0"/>
                </a:solidFill>
                <a:latin typeface="Times New Roman" panose="02020603050405020304" pitchFamily="18" charset="0"/>
                <a:ea typeface="華康古印體(P)" panose="02010600010101010101" pitchFamily="2" charset="-120"/>
                <a:cs typeface="Times New Roman" panose="02020603050405020304" pitchFamily="18" charset="0"/>
              </a:rPr>
              <a:t>of </a:t>
            </a:r>
            <a:r>
              <a:rPr lang="en-US" altLang="zh-TW" sz="1500" dirty="0">
                <a:solidFill>
                  <a:srgbClr val="0070C0"/>
                </a:solidFill>
                <a:latin typeface="Times New Roman" panose="02020603050405020304" pitchFamily="18" charset="0"/>
                <a:ea typeface="華康古印體(P)" panose="02010600010101010101" pitchFamily="2" charset="-120"/>
                <a:cs typeface="Times New Roman" panose="02020603050405020304" pitchFamily="18" charset="0"/>
              </a:rPr>
              <a:t>class resumption is subject to further assessment. </a:t>
            </a:r>
            <a:r>
              <a:rPr lang="en-US" altLang="zh-TW" sz="1500" dirty="0" smtClean="0">
                <a:solidFill>
                  <a:srgbClr val="0070C0"/>
                </a:solidFill>
                <a:latin typeface="Times New Roman" panose="02020603050405020304" pitchFamily="18" charset="0"/>
                <a:ea typeface="華康古印體(P)" panose="02010600010101010101" pitchFamily="2" charset="-120"/>
                <a:cs typeface="Times New Roman" panose="02020603050405020304" pitchFamily="18" charset="0"/>
              </a:rPr>
              <a:t>(25 Feb 2020)</a:t>
            </a:r>
          </a:p>
          <a:p>
            <a:pPr algn="just"/>
            <a:endParaRPr lang="en-US" altLang="zh-TW" dirty="0">
              <a:solidFill>
                <a:srgbClr val="0070C0"/>
              </a:solidFill>
              <a:latin typeface="華康古印體(P)" panose="02010600010101010101" pitchFamily="2" charset="-120"/>
              <a:ea typeface="華康古印體(P)" panose="02010600010101010101" pitchFamily="2" charset="-120"/>
            </a:endParaRPr>
          </a:p>
        </p:txBody>
      </p:sp>
      <p:pic>
        <p:nvPicPr>
          <p:cNvPr id="13" name="圖片 12"/>
          <p:cNvPicPr>
            <a:picLocks noChangeAspect="1"/>
          </p:cNvPicPr>
          <p:nvPr/>
        </p:nvPicPr>
        <p:blipFill rotWithShape="1">
          <a:blip r:embed="rId2"/>
          <a:srcRect l="-5418" t="426" r="1082" b="-426"/>
          <a:stretch/>
        </p:blipFill>
        <p:spPr>
          <a:xfrm>
            <a:off x="5029201" y="4454632"/>
            <a:ext cx="3984458" cy="2289420"/>
          </a:xfrm>
          <a:prstGeom prst="rect">
            <a:avLst/>
          </a:prstGeom>
        </p:spPr>
      </p:pic>
      <p:sp>
        <p:nvSpPr>
          <p:cNvPr id="9" name="文字方塊 8"/>
          <p:cNvSpPr txBox="1"/>
          <p:nvPr/>
        </p:nvSpPr>
        <p:spPr>
          <a:xfrm>
            <a:off x="5258645" y="4652537"/>
            <a:ext cx="1095396" cy="338554"/>
          </a:xfrm>
          <a:prstGeom prst="rect">
            <a:avLst/>
          </a:prstGeom>
          <a:noFill/>
        </p:spPr>
        <p:txBody>
          <a:bodyPr wrap="square" rtlCol="0">
            <a:spAutoFit/>
          </a:bodyPr>
          <a:lstStyle/>
          <a:p>
            <a:r>
              <a:rPr lang="en-US" altLang="zh-TW" sz="1600" dirty="0" smtClean="0"/>
              <a:t>Source 5:</a:t>
            </a:r>
            <a:endParaRPr lang="zh-HK" altLang="en-US" sz="1600" dirty="0"/>
          </a:p>
        </p:txBody>
      </p:sp>
    </p:spTree>
    <p:extLst>
      <p:ext uri="{BB962C8B-B14F-4D97-AF65-F5344CB8AC3E}">
        <p14:creationId xmlns:p14="http://schemas.microsoft.com/office/powerpoint/2010/main" val="2509612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0"/>
          </p:nvPr>
        </p:nvSpPr>
        <p:spPr/>
        <p:txBody>
          <a:bodyPr/>
          <a:lstStyle/>
          <a:p>
            <a:fld id="{D57F1E4F-1CFF-5643-939E-217C01CDF565}" type="slidenum">
              <a:rPr lang="en-US" smtClean="0"/>
              <a:pPr/>
              <a:t>13</a:t>
            </a:fld>
            <a:endParaRPr lang="en-US" dirty="0"/>
          </a:p>
        </p:txBody>
      </p:sp>
      <p:sp>
        <p:nvSpPr>
          <p:cNvPr id="8" name="文字方塊 7"/>
          <p:cNvSpPr txBox="1"/>
          <p:nvPr/>
        </p:nvSpPr>
        <p:spPr>
          <a:xfrm>
            <a:off x="336329" y="6083360"/>
            <a:ext cx="8412465" cy="338554"/>
          </a:xfrm>
          <a:prstGeom prst="rect">
            <a:avLst/>
          </a:prstGeom>
          <a:noFill/>
        </p:spPr>
        <p:txBody>
          <a:bodyPr wrap="square" rtlCol="0">
            <a:spAutoFit/>
          </a:bodyPr>
          <a:lstStyle/>
          <a:p>
            <a:r>
              <a:rPr lang="en-US" altLang="zh-TW" sz="1600" dirty="0" smtClean="0">
                <a:solidFill>
                  <a:srgbClr val="0000CC"/>
                </a:solidFill>
                <a:hlinkClick r:id="rId2"/>
              </a:rPr>
              <a:t>Source </a:t>
            </a:r>
            <a:r>
              <a:rPr lang="zh-TW" altLang="en-US" sz="1600" dirty="0" smtClean="0">
                <a:solidFill>
                  <a:srgbClr val="0000CC"/>
                </a:solidFill>
                <a:hlinkClick r:id="rId2"/>
              </a:rPr>
              <a:t>：</a:t>
            </a:r>
            <a:r>
              <a:rPr lang="en-US" altLang="zh-TW" sz="1600" dirty="0" smtClean="0">
                <a:solidFill>
                  <a:srgbClr val="0000CC"/>
                </a:solidFill>
                <a:hlinkClick r:id="rId2"/>
              </a:rPr>
              <a:t>2019 Economic Background and 2020 Prospects</a:t>
            </a:r>
            <a:r>
              <a:rPr lang="zh-TW" altLang="en-US" sz="1600" dirty="0" smtClean="0">
                <a:solidFill>
                  <a:srgbClr val="0000CC"/>
                </a:solidFill>
                <a:hlinkClick r:id="rId2"/>
              </a:rPr>
              <a:t>（</a:t>
            </a:r>
            <a:r>
              <a:rPr lang="en-US" altLang="zh-TW" sz="1600" dirty="0" smtClean="0">
                <a:solidFill>
                  <a:srgbClr val="0000CC"/>
                </a:solidFill>
                <a:hlinkClick r:id="rId2"/>
              </a:rPr>
              <a:t>Financial Secretary’s Office</a:t>
            </a:r>
            <a:r>
              <a:rPr lang="zh-TW" altLang="en-US" sz="1350" dirty="0" smtClean="0">
                <a:solidFill>
                  <a:srgbClr val="0000CC"/>
                </a:solidFill>
                <a:hlinkClick r:id="rId3"/>
              </a:rPr>
              <a:t>）</a:t>
            </a:r>
            <a:endParaRPr lang="zh-HK" altLang="en-US" sz="1350" dirty="0">
              <a:solidFill>
                <a:srgbClr val="0000CC"/>
              </a:solidFill>
            </a:endParaRPr>
          </a:p>
        </p:txBody>
      </p:sp>
      <p:sp>
        <p:nvSpPr>
          <p:cNvPr id="9" name="標題 1"/>
          <p:cNvSpPr>
            <a:spLocks noGrp="1"/>
          </p:cNvSpPr>
          <p:nvPr>
            <p:ph type="title"/>
          </p:nvPr>
        </p:nvSpPr>
        <p:spPr>
          <a:xfrm>
            <a:off x="628650" y="30019"/>
            <a:ext cx="7886700" cy="1325563"/>
          </a:xfrm>
        </p:spPr>
        <p:txBody>
          <a:bodyPr>
            <a:normAutofit/>
          </a:bodyPr>
          <a:lstStyle/>
          <a:p>
            <a:r>
              <a:rPr lang="en-US" altLang="zh-TW" dirty="0"/>
              <a:t>II. What happened in the world under the epidemic? </a:t>
            </a:r>
            <a:endParaRPr lang="zh-HK" altLang="en-US" dirty="0"/>
          </a:p>
        </p:txBody>
      </p:sp>
      <p:sp>
        <p:nvSpPr>
          <p:cNvPr id="10" name="內容版面配置區 2"/>
          <p:cNvSpPr txBox="1">
            <a:spLocks/>
          </p:cNvSpPr>
          <p:nvPr/>
        </p:nvSpPr>
        <p:spPr bwMode="gray">
          <a:xfrm>
            <a:off x="1420819" y="1259730"/>
            <a:ext cx="6378561" cy="62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eaLnBrk="1" fontAlgn="base" hangingPunct="1">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1" fontAlgn="base" hangingPunct="1">
              <a:spcBef>
                <a:spcPct val="20000"/>
              </a:spcBef>
              <a:spcAft>
                <a:spcPct val="0"/>
              </a:spcAft>
              <a:buClr>
                <a:schemeClr val="accent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defTabSz="914400">
              <a:buNone/>
            </a:pPr>
            <a:r>
              <a:rPr lang="en-US" altLang="zh-TW" sz="2000" b="1" dirty="0" smtClean="0"/>
              <a:t>Source 6: </a:t>
            </a:r>
            <a:r>
              <a:rPr lang="en-US" altLang="zh-HK" sz="2000" b="1" dirty="0" smtClean="0"/>
              <a:t>Under the pandemics of COVID-19, </a:t>
            </a:r>
            <a:r>
              <a:rPr lang="en-US" altLang="zh-HK" sz="2000" b="1" dirty="0"/>
              <a:t>the global economic outlook is </a:t>
            </a:r>
            <a:r>
              <a:rPr lang="en-US" altLang="zh-HK" sz="2000" b="1" dirty="0" smtClean="0"/>
              <a:t>gloomy</a:t>
            </a:r>
            <a:endParaRPr lang="zh-HK" altLang="en-US" sz="2000" b="1" dirty="0"/>
          </a:p>
        </p:txBody>
      </p:sp>
      <p:pic>
        <p:nvPicPr>
          <p:cNvPr id="3" name="圖片 2"/>
          <p:cNvPicPr>
            <a:picLocks noChangeAspect="1"/>
          </p:cNvPicPr>
          <p:nvPr/>
        </p:nvPicPr>
        <p:blipFill rotWithShape="1">
          <a:blip r:embed="rId4"/>
          <a:srcRect l="6612" r="3431" b="10309"/>
          <a:stretch/>
        </p:blipFill>
        <p:spPr>
          <a:xfrm>
            <a:off x="1298883" y="1882949"/>
            <a:ext cx="6716618" cy="3792637"/>
          </a:xfrm>
          <a:prstGeom prst="rect">
            <a:avLst/>
          </a:prstGeom>
          <a:ln>
            <a:solidFill>
              <a:schemeClr val="accent1"/>
            </a:solidFill>
          </a:ln>
        </p:spPr>
      </p:pic>
      <p:sp>
        <p:nvSpPr>
          <p:cNvPr id="2" name="TextBox 1"/>
          <p:cNvSpPr txBox="1"/>
          <p:nvPr/>
        </p:nvSpPr>
        <p:spPr>
          <a:xfrm>
            <a:off x="336329" y="5714028"/>
            <a:ext cx="3493264" cy="369332"/>
          </a:xfrm>
          <a:prstGeom prst="rect">
            <a:avLst/>
          </a:prstGeom>
          <a:noFill/>
        </p:spPr>
        <p:txBody>
          <a:bodyPr wrap="none" rtlCol="0">
            <a:spAutoFit/>
          </a:bodyPr>
          <a:lstStyle/>
          <a:p>
            <a:r>
              <a:rPr lang="en-US" altLang="zh-TW" dirty="0" smtClean="0"/>
              <a:t>Note: (*) Forecasts from the IMF</a:t>
            </a:r>
            <a:endParaRPr lang="en-US" dirty="0"/>
          </a:p>
        </p:txBody>
      </p:sp>
    </p:spTree>
    <p:extLst>
      <p:ext uri="{BB962C8B-B14F-4D97-AF65-F5344CB8AC3E}">
        <p14:creationId xmlns:p14="http://schemas.microsoft.com/office/powerpoint/2010/main" val="2257484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28650" y="1247035"/>
            <a:ext cx="7886700" cy="4351338"/>
          </a:xfrm>
        </p:spPr>
        <p:txBody>
          <a:bodyPr/>
          <a:lstStyle/>
          <a:p>
            <a:pPr marL="0" indent="0">
              <a:buNone/>
            </a:pPr>
            <a:r>
              <a:rPr lang="en-US" altLang="zh-TW" sz="2200" dirty="0" smtClean="0"/>
              <a:t>Source 1, 2 &amp; 4</a:t>
            </a:r>
            <a:r>
              <a:rPr lang="en-US" altLang="zh-TW" sz="2200" dirty="0" smtClean="0">
                <a:sym typeface="Wingdings" panose="05000000000000000000" pitchFamily="2" charset="2"/>
              </a:rPr>
              <a:t>The number of visitors from the Mainland and other places reduced</a:t>
            </a:r>
            <a:endParaRPr lang="en-US" altLang="zh-HK" sz="2200" dirty="0"/>
          </a:p>
        </p:txBody>
      </p:sp>
      <p:sp>
        <p:nvSpPr>
          <p:cNvPr id="6" name="投影片編號版面配置區 5"/>
          <p:cNvSpPr>
            <a:spLocks noGrp="1"/>
          </p:cNvSpPr>
          <p:nvPr>
            <p:ph type="sldNum" sz="quarter" idx="10"/>
          </p:nvPr>
        </p:nvSpPr>
        <p:spPr/>
        <p:txBody>
          <a:bodyPr/>
          <a:lstStyle/>
          <a:p>
            <a:fld id="{D57F1E4F-1CFF-5643-939E-217C01CDF565}" type="slidenum">
              <a:rPr lang="en-US" smtClean="0"/>
              <a:pPr/>
              <a:t>14</a:t>
            </a:fld>
            <a:endParaRPr lang="en-US" dirty="0"/>
          </a:p>
        </p:txBody>
      </p:sp>
      <p:sp>
        <p:nvSpPr>
          <p:cNvPr id="7" name="文字方塊 6"/>
          <p:cNvSpPr txBox="1"/>
          <p:nvPr/>
        </p:nvSpPr>
        <p:spPr>
          <a:xfrm>
            <a:off x="5486013" y="1882135"/>
            <a:ext cx="3374208" cy="2262158"/>
          </a:xfrm>
          <a:prstGeom prst="rect">
            <a:avLst/>
          </a:prstGeom>
          <a:noFill/>
          <a:ln>
            <a:solidFill>
              <a:schemeClr val="tx1"/>
            </a:solidFill>
          </a:ln>
        </p:spPr>
        <p:txBody>
          <a:bodyPr wrap="square" rtlCol="0">
            <a:spAutoFit/>
          </a:bodyPr>
          <a:lstStyle/>
          <a:p>
            <a:pPr algn="just">
              <a:spcAft>
                <a:spcPts val="600"/>
              </a:spcAft>
            </a:pPr>
            <a:r>
              <a:rPr lang="en-US" altLang="zh-TW" sz="1600" b="1" dirty="0" smtClean="0"/>
              <a:t>Tips </a:t>
            </a:r>
            <a:r>
              <a:rPr lang="en-US" altLang="zh-TW" sz="1600" b="1" dirty="0"/>
              <a:t>for reading </a:t>
            </a:r>
            <a:r>
              <a:rPr lang="en-US" altLang="zh-TW" sz="1600" b="1" dirty="0" smtClean="0"/>
              <a:t>diagram: </a:t>
            </a:r>
          </a:p>
          <a:p>
            <a:pPr algn="just"/>
            <a:r>
              <a:rPr lang="en-US" altLang="zh-TW" sz="1500" dirty="0" smtClean="0"/>
              <a:t>In </a:t>
            </a:r>
            <a:r>
              <a:rPr lang="en-US" altLang="zh-TW" sz="1500" dirty="0"/>
              <a:t>the diagram, the horizontal axis indicates the cumulative </a:t>
            </a:r>
            <a:r>
              <a:rPr lang="en-US" altLang="zh-TW" sz="1500" dirty="0">
                <a:solidFill>
                  <a:srgbClr val="0000FF"/>
                </a:solidFill>
              </a:rPr>
              <a:t>annual</a:t>
            </a:r>
            <a:r>
              <a:rPr lang="en-US" altLang="zh-TW" sz="1500" dirty="0"/>
              <a:t> data from years 2014 to 2019; while only the data of </a:t>
            </a:r>
            <a:r>
              <a:rPr lang="en-US" altLang="zh-TW" sz="1500" dirty="0">
                <a:solidFill>
                  <a:srgbClr val="0000FF"/>
                </a:solidFill>
              </a:rPr>
              <a:t>January</a:t>
            </a:r>
            <a:r>
              <a:rPr lang="en-US" altLang="zh-TW" sz="1500" dirty="0"/>
              <a:t> 2020 is indicated; hence, when comprehending the data concerned, it is important </a:t>
            </a:r>
            <a:r>
              <a:rPr lang="en-US" altLang="zh-TW" sz="1500" dirty="0" smtClean="0"/>
              <a:t>for us to </a:t>
            </a:r>
            <a:r>
              <a:rPr lang="en-US" altLang="zh-TW" sz="1500" dirty="0"/>
              <a:t>pay attention to </a:t>
            </a:r>
            <a:r>
              <a:rPr lang="en-US" altLang="zh-TW" sz="1500" dirty="0" smtClean="0"/>
              <a:t>the </a:t>
            </a:r>
            <a:r>
              <a:rPr lang="en-US" altLang="zh-TW" sz="1500" dirty="0"/>
              <a:t>unit of the data (e.g. in terms of years or month). </a:t>
            </a:r>
            <a:endParaRPr lang="en-US" altLang="zh-TW" sz="1500" dirty="0" smtClean="0"/>
          </a:p>
        </p:txBody>
      </p:sp>
      <p:sp>
        <p:nvSpPr>
          <p:cNvPr id="10" name="標題 1"/>
          <p:cNvSpPr>
            <a:spLocks noGrp="1"/>
          </p:cNvSpPr>
          <p:nvPr>
            <p:ph type="title"/>
          </p:nvPr>
        </p:nvSpPr>
        <p:spPr>
          <a:xfrm>
            <a:off x="501650" y="0"/>
            <a:ext cx="7886700" cy="1325563"/>
          </a:xfrm>
        </p:spPr>
        <p:txBody>
          <a:bodyPr>
            <a:normAutofit/>
          </a:bodyPr>
          <a:lstStyle/>
          <a:p>
            <a:r>
              <a:rPr lang="en-US" altLang="zh-TW" sz="3000" dirty="0"/>
              <a:t>III. </a:t>
            </a:r>
            <a:r>
              <a:rPr lang="en-US" altLang="zh-TW" sz="3000" dirty="0" smtClean="0"/>
              <a:t>Impacts on Hong Kong economy? </a:t>
            </a:r>
            <a:br>
              <a:rPr lang="en-US" altLang="zh-TW" sz="3000" dirty="0" smtClean="0"/>
            </a:br>
            <a:r>
              <a:rPr lang="en-US" altLang="zh-TW" sz="3000" dirty="0" smtClean="0"/>
              <a:t>Any supporting data?</a:t>
            </a:r>
            <a:endParaRPr lang="zh-HK" altLang="en-US" sz="3000" dirty="0"/>
          </a:p>
        </p:txBody>
      </p:sp>
      <p:pic>
        <p:nvPicPr>
          <p:cNvPr id="2" name="圖片 1"/>
          <p:cNvPicPr>
            <a:picLocks noChangeAspect="1"/>
          </p:cNvPicPr>
          <p:nvPr/>
        </p:nvPicPr>
        <p:blipFill>
          <a:blip r:embed="rId2"/>
          <a:stretch>
            <a:fillRect/>
          </a:stretch>
        </p:blipFill>
        <p:spPr>
          <a:xfrm>
            <a:off x="824185" y="2038869"/>
            <a:ext cx="4338943" cy="3731491"/>
          </a:xfrm>
          <a:prstGeom prst="rect">
            <a:avLst/>
          </a:prstGeom>
        </p:spPr>
      </p:pic>
      <p:sp>
        <p:nvSpPr>
          <p:cNvPr id="9" name="文字方塊 8"/>
          <p:cNvSpPr txBox="1"/>
          <p:nvPr/>
        </p:nvSpPr>
        <p:spPr>
          <a:xfrm>
            <a:off x="201451" y="5669008"/>
            <a:ext cx="6062713" cy="369332"/>
          </a:xfrm>
          <a:prstGeom prst="rect">
            <a:avLst/>
          </a:prstGeom>
          <a:noFill/>
        </p:spPr>
        <p:txBody>
          <a:bodyPr wrap="square" rtlCol="0">
            <a:spAutoFit/>
          </a:bodyPr>
          <a:lstStyle/>
          <a:p>
            <a:r>
              <a:rPr lang="en-US" altLang="zh-TW" dirty="0" smtClean="0"/>
              <a:t>Source</a:t>
            </a:r>
            <a:r>
              <a:rPr lang="zh-TW" altLang="en-US" dirty="0" smtClean="0"/>
              <a:t>：</a:t>
            </a:r>
            <a:r>
              <a:rPr lang="en-US" altLang="zh-TW" dirty="0" smtClean="0">
                <a:hlinkClick r:id="rId3"/>
              </a:rPr>
              <a:t>Hong Kong Trade Development Council</a:t>
            </a:r>
            <a:endParaRPr lang="zh-HK" altLang="en-US" dirty="0"/>
          </a:p>
        </p:txBody>
      </p:sp>
      <p:sp>
        <p:nvSpPr>
          <p:cNvPr id="8" name="文字方塊 7"/>
          <p:cNvSpPr txBox="1"/>
          <p:nvPr/>
        </p:nvSpPr>
        <p:spPr>
          <a:xfrm>
            <a:off x="5358663" y="4507786"/>
            <a:ext cx="3654072" cy="1646605"/>
          </a:xfrm>
          <a:prstGeom prst="rect">
            <a:avLst/>
          </a:prstGeom>
          <a:solidFill>
            <a:srgbClr val="FFFF99"/>
          </a:solidFill>
          <a:ln w="19050" cmpd="dbl">
            <a:solidFill>
              <a:srgbClr val="0000FF"/>
            </a:solidFill>
          </a:ln>
        </p:spPr>
        <p:txBody>
          <a:bodyPr wrap="square" rtlCol="0">
            <a:spAutoFit/>
          </a:bodyPr>
          <a:lstStyle/>
          <a:p>
            <a:pPr algn="just">
              <a:spcAft>
                <a:spcPts val="600"/>
              </a:spcAft>
            </a:pPr>
            <a:r>
              <a:rPr lang="en-US" altLang="zh-TW" b="1" dirty="0" smtClean="0">
                <a:solidFill>
                  <a:srgbClr val="0000CC"/>
                </a:solidFill>
              </a:rPr>
              <a:t>Latest data:</a:t>
            </a:r>
          </a:p>
          <a:p>
            <a:pPr algn="just"/>
            <a:r>
              <a:rPr lang="en-US" altLang="zh-TW" sz="1600" dirty="0" smtClean="0">
                <a:solidFill>
                  <a:srgbClr val="0000CC"/>
                </a:solidFill>
              </a:rPr>
              <a:t>About 199,000 visitors arrived Hong Kong in Feb 2020. There was a 96.4% decrease compared to Feb 2019.</a:t>
            </a:r>
          </a:p>
          <a:p>
            <a:pPr algn="just"/>
            <a:endParaRPr lang="en-US" altLang="zh-TW" sz="1600" dirty="0" smtClean="0">
              <a:solidFill>
                <a:srgbClr val="0000CC"/>
              </a:solidFill>
            </a:endParaRPr>
          </a:p>
          <a:p>
            <a:pPr algn="r"/>
            <a:r>
              <a:rPr lang="en-US" altLang="zh-TW" sz="1400" dirty="0" smtClean="0"/>
              <a:t>Source: </a:t>
            </a:r>
            <a:r>
              <a:rPr lang="en-US" altLang="zh-TW" sz="1400" dirty="0" smtClean="0">
                <a:hlinkClick r:id="rId4"/>
              </a:rPr>
              <a:t>Census and Statistics Department</a:t>
            </a:r>
            <a:endParaRPr lang="en-US" altLang="zh-TW" sz="1400" dirty="0" smtClean="0"/>
          </a:p>
        </p:txBody>
      </p:sp>
    </p:spTree>
    <p:extLst>
      <p:ext uri="{BB962C8B-B14F-4D97-AF65-F5344CB8AC3E}">
        <p14:creationId xmlns:p14="http://schemas.microsoft.com/office/powerpoint/2010/main" val="1118311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28650" y="1188317"/>
            <a:ext cx="7886700" cy="4351338"/>
          </a:xfrm>
        </p:spPr>
        <p:txBody>
          <a:bodyPr/>
          <a:lstStyle/>
          <a:p>
            <a:pPr marL="0" indent="0" algn="just">
              <a:buNone/>
            </a:pPr>
            <a:r>
              <a:rPr lang="en-US" altLang="zh-TW" sz="2200" dirty="0"/>
              <a:t>Sources 3 &amp;</a:t>
            </a:r>
            <a:r>
              <a:rPr lang="en-US" altLang="zh-TW" sz="2200" dirty="0" smtClean="0"/>
              <a:t> </a:t>
            </a:r>
            <a:r>
              <a:rPr lang="en-US" altLang="zh-TW" sz="2200" dirty="0"/>
              <a:t>5 </a:t>
            </a:r>
            <a:r>
              <a:rPr lang="en-US" altLang="zh-TW" sz="2200" dirty="0" smtClean="0">
                <a:sym typeface="Wingdings" panose="05000000000000000000" pitchFamily="2" charset="2"/>
              </a:rPr>
              <a:t> </a:t>
            </a:r>
            <a:r>
              <a:rPr lang="en-US" altLang="zh-TW" sz="2200" dirty="0" smtClean="0"/>
              <a:t>school </a:t>
            </a:r>
            <a:r>
              <a:rPr lang="en-US" altLang="zh-TW" sz="2200" dirty="0"/>
              <a:t>suspension, reduction of social </a:t>
            </a:r>
            <a:r>
              <a:rPr lang="en-US" altLang="zh-TW" sz="2200" dirty="0" smtClean="0"/>
              <a:t>life</a:t>
            </a:r>
            <a:r>
              <a:rPr lang="en-US" altLang="zh-TW" sz="2200" dirty="0" smtClean="0">
                <a:sym typeface="Wingdings" panose="05000000000000000000" pitchFamily="2" charset="2"/>
              </a:rPr>
              <a:t></a:t>
            </a:r>
            <a:r>
              <a:rPr lang="en-US" altLang="zh-TW" sz="2200" dirty="0" smtClean="0"/>
              <a:t> Decrease in citizens</a:t>
            </a:r>
            <a:r>
              <a:rPr lang="en-US" altLang="zh-TW" sz="2200" dirty="0"/>
              <a:t>’ expenditure on transports, dining and shopping </a:t>
            </a:r>
            <a:endParaRPr lang="en-US" altLang="zh-TW" sz="2200" dirty="0" smtClean="0">
              <a:sym typeface="Wingdings" panose="05000000000000000000" pitchFamily="2" charset="2"/>
            </a:endParaRPr>
          </a:p>
        </p:txBody>
      </p:sp>
      <p:sp>
        <p:nvSpPr>
          <p:cNvPr id="8" name="投影片編號版面配置區 7"/>
          <p:cNvSpPr>
            <a:spLocks noGrp="1"/>
          </p:cNvSpPr>
          <p:nvPr>
            <p:ph type="sldNum" sz="quarter" idx="10"/>
          </p:nvPr>
        </p:nvSpPr>
        <p:spPr/>
        <p:txBody>
          <a:bodyPr/>
          <a:lstStyle/>
          <a:p>
            <a:fld id="{D57F1E4F-1CFF-5643-939E-217C01CDF565}" type="slidenum">
              <a:rPr lang="en-US" smtClean="0"/>
              <a:pPr/>
              <a:t>15</a:t>
            </a:fld>
            <a:endParaRPr lang="en-US" dirty="0"/>
          </a:p>
        </p:txBody>
      </p:sp>
      <p:sp>
        <p:nvSpPr>
          <p:cNvPr id="11" name="文字方塊 10"/>
          <p:cNvSpPr txBox="1"/>
          <p:nvPr/>
        </p:nvSpPr>
        <p:spPr>
          <a:xfrm>
            <a:off x="226539" y="5919047"/>
            <a:ext cx="8437830" cy="954107"/>
          </a:xfrm>
          <a:prstGeom prst="rect">
            <a:avLst/>
          </a:prstGeom>
          <a:noFill/>
        </p:spPr>
        <p:txBody>
          <a:bodyPr wrap="square" rtlCol="0">
            <a:spAutoFit/>
          </a:bodyPr>
          <a:lstStyle/>
          <a:p>
            <a:pPr algn="just"/>
            <a:r>
              <a:rPr lang="zh-TW" altLang="en-US" sz="1400" b="1" dirty="0" smtClean="0">
                <a:sym typeface="Wingdings" panose="05000000000000000000" pitchFamily="2" charset="2"/>
              </a:rPr>
              <a:t>（</a:t>
            </a:r>
            <a:r>
              <a:rPr lang="en-US" altLang="zh-TW" sz="1400" b="1" dirty="0">
                <a:sym typeface="Wingdings" panose="05000000000000000000" pitchFamily="2" charset="2"/>
              </a:rPr>
              <a:t>Remarks: The retail sales statistics only reflect the sales receipts in respect of goods sold by local retail establishments, they do not cover the revenue of restaurants that provide catering services and other affected industries.</a:t>
            </a:r>
            <a:r>
              <a:rPr lang="zh-TW" altLang="en-US" sz="1400" b="1" dirty="0" smtClean="0"/>
              <a:t>）</a:t>
            </a:r>
            <a:endParaRPr lang="zh-HK" altLang="en-US" sz="1400" b="1" dirty="0"/>
          </a:p>
          <a:p>
            <a:pPr algn="just"/>
            <a:endParaRPr lang="zh-HK" altLang="en-US" sz="1400" dirty="0"/>
          </a:p>
        </p:txBody>
      </p:sp>
      <p:sp>
        <p:nvSpPr>
          <p:cNvPr id="12" name="標題 1"/>
          <p:cNvSpPr>
            <a:spLocks noGrp="1"/>
          </p:cNvSpPr>
          <p:nvPr>
            <p:ph type="title"/>
          </p:nvPr>
        </p:nvSpPr>
        <p:spPr>
          <a:xfrm>
            <a:off x="501650" y="0"/>
            <a:ext cx="7886700" cy="1325563"/>
          </a:xfrm>
        </p:spPr>
        <p:txBody>
          <a:bodyPr>
            <a:normAutofit/>
          </a:bodyPr>
          <a:lstStyle/>
          <a:p>
            <a:r>
              <a:rPr lang="en-US" altLang="zh-TW" sz="3000" dirty="0"/>
              <a:t>III. </a:t>
            </a:r>
            <a:r>
              <a:rPr lang="en-US" altLang="zh-TW" sz="3000" dirty="0" smtClean="0"/>
              <a:t>Impacts on Hong Kong economy? </a:t>
            </a:r>
            <a:br>
              <a:rPr lang="en-US" altLang="zh-TW" sz="3000" dirty="0" smtClean="0"/>
            </a:br>
            <a:r>
              <a:rPr lang="en-US" altLang="zh-TW" sz="3000" dirty="0" smtClean="0"/>
              <a:t>Any supporting data?</a:t>
            </a:r>
            <a:endParaRPr lang="zh-HK" altLang="en-US" sz="3000"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6141" y="2040479"/>
            <a:ext cx="5219209" cy="3822341"/>
          </a:xfrm>
          <a:prstGeom prst="rect">
            <a:avLst/>
          </a:prstGeom>
          <a:ln>
            <a:solidFill>
              <a:srgbClr val="0000FF"/>
            </a:solidFill>
          </a:ln>
        </p:spPr>
      </p:pic>
      <p:sp>
        <p:nvSpPr>
          <p:cNvPr id="7" name="文字方塊 6"/>
          <p:cNvSpPr txBox="1"/>
          <p:nvPr/>
        </p:nvSpPr>
        <p:spPr>
          <a:xfrm>
            <a:off x="226539" y="5279549"/>
            <a:ext cx="3672800" cy="646331"/>
          </a:xfrm>
          <a:prstGeom prst="rect">
            <a:avLst/>
          </a:prstGeom>
          <a:noFill/>
        </p:spPr>
        <p:txBody>
          <a:bodyPr wrap="none" rtlCol="0">
            <a:spAutoFit/>
          </a:bodyPr>
          <a:lstStyle/>
          <a:p>
            <a:r>
              <a:rPr lang="en-US" altLang="zh-TW" dirty="0" smtClean="0"/>
              <a:t>Source</a:t>
            </a:r>
            <a:r>
              <a:rPr lang="zh-TW" altLang="en-US" dirty="0" smtClean="0"/>
              <a:t>：</a:t>
            </a:r>
            <a:endParaRPr lang="en-US" altLang="zh-TW" dirty="0"/>
          </a:p>
          <a:p>
            <a:r>
              <a:rPr lang="en-US" altLang="zh-TW" dirty="0" smtClean="0">
                <a:hlinkClick r:id="rId3"/>
              </a:rPr>
              <a:t>Census and Statistics Department</a:t>
            </a:r>
            <a:endParaRPr lang="zh-HK" altLang="en-US" dirty="0"/>
          </a:p>
        </p:txBody>
      </p:sp>
    </p:spTree>
    <p:extLst>
      <p:ext uri="{BB962C8B-B14F-4D97-AF65-F5344CB8AC3E}">
        <p14:creationId xmlns:p14="http://schemas.microsoft.com/office/powerpoint/2010/main" val="3287350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0"/>
          </p:nvPr>
        </p:nvSpPr>
        <p:spPr/>
        <p:txBody>
          <a:bodyPr/>
          <a:lstStyle/>
          <a:p>
            <a:fld id="{D57F1E4F-1CFF-5643-939E-217C01CDF565}" type="slidenum">
              <a:rPr lang="en-US" smtClean="0"/>
              <a:pPr/>
              <a:t>16</a:t>
            </a:fld>
            <a:endParaRPr lang="en-US" dirty="0"/>
          </a:p>
        </p:txBody>
      </p:sp>
      <p:sp>
        <p:nvSpPr>
          <p:cNvPr id="5" name="文字方塊 4"/>
          <p:cNvSpPr txBox="1"/>
          <p:nvPr/>
        </p:nvSpPr>
        <p:spPr>
          <a:xfrm>
            <a:off x="298136" y="1207135"/>
            <a:ext cx="8614956" cy="5435589"/>
          </a:xfrm>
          <a:prstGeom prst="rect">
            <a:avLst/>
          </a:prstGeom>
          <a:noFill/>
        </p:spPr>
        <p:txBody>
          <a:bodyPr wrap="square" rtlCol="0">
            <a:spAutoFit/>
          </a:bodyPr>
          <a:lstStyle/>
          <a:p>
            <a:pPr algn="just"/>
            <a:r>
              <a:rPr lang="en-US" altLang="zh-TW" b="1" dirty="0" smtClean="0"/>
              <a:t>Press release: Volume </a:t>
            </a:r>
            <a:r>
              <a:rPr lang="en-US" altLang="zh-TW" b="1" dirty="0"/>
              <a:t>and price statistics of external merchandise trade in </a:t>
            </a:r>
            <a:endParaRPr lang="en-US" altLang="zh-TW" b="1" dirty="0" smtClean="0"/>
          </a:p>
          <a:p>
            <a:pPr algn="just"/>
            <a:r>
              <a:rPr lang="en-US" altLang="zh-TW" b="1" dirty="0" smtClean="0"/>
              <a:t>February 2020</a:t>
            </a:r>
          </a:p>
          <a:p>
            <a:pPr algn="just"/>
            <a:r>
              <a:rPr lang="zh-TW" altLang="en-US" dirty="0" smtClean="0"/>
              <a:t>＊</a:t>
            </a:r>
            <a:r>
              <a:rPr lang="zh-TW" altLang="en-US" dirty="0"/>
              <a:t>＊＊＊＊＊＊＊＊＊＊＊＊＊＊＊</a:t>
            </a:r>
          </a:p>
          <a:p>
            <a:pPr algn="just">
              <a:spcAft>
                <a:spcPts val="1200"/>
              </a:spcAft>
            </a:pPr>
            <a:r>
              <a:rPr lang="en-US" altLang="zh-TW" dirty="0"/>
              <a:t>	</a:t>
            </a:r>
            <a:r>
              <a:rPr lang="en-US" altLang="zh-TW" dirty="0" smtClean="0"/>
              <a:t>The </a:t>
            </a:r>
            <a:r>
              <a:rPr lang="en-US" altLang="zh-TW" dirty="0"/>
              <a:t>Census and Statistics Department released today (April 16) the volume and price statistics of external merchandise trade for that month.</a:t>
            </a:r>
          </a:p>
          <a:p>
            <a:pPr algn="just">
              <a:spcAft>
                <a:spcPts val="1200"/>
              </a:spcAft>
            </a:pPr>
            <a:r>
              <a:rPr lang="en-US" altLang="zh-TW" dirty="0"/>
              <a:t> 	</a:t>
            </a:r>
            <a:r>
              <a:rPr lang="en-US" altLang="zh-TW" dirty="0" smtClean="0"/>
              <a:t>As </a:t>
            </a:r>
            <a:r>
              <a:rPr lang="en-US" altLang="zh-TW" dirty="0"/>
              <a:t>the trade flows in January and February of each year tend to show considerable volatilities due to differences in timing of the Lunar New Year holidays, it is useful to </a:t>
            </a:r>
            <a:r>
              <a:rPr lang="en-US" altLang="zh-TW" dirty="0" err="1"/>
              <a:t>analyse</a:t>
            </a:r>
            <a:r>
              <a:rPr lang="en-US" altLang="zh-TW" dirty="0"/>
              <a:t> the trade figures for these two months taken </a:t>
            </a:r>
            <a:r>
              <a:rPr lang="en-US" altLang="zh-TW" dirty="0" smtClean="0"/>
              <a:t>together. Comparing </a:t>
            </a:r>
            <a:r>
              <a:rPr lang="en-US" altLang="zh-TW" dirty="0"/>
              <a:t>the first two months of 2020 with the same period in 2019</a:t>
            </a:r>
            <a:r>
              <a:rPr lang="en-US" altLang="zh-TW" b="1" dirty="0">
                <a:solidFill>
                  <a:schemeClr val="accent1">
                    <a:lumMod val="75000"/>
                  </a:schemeClr>
                </a:solidFill>
              </a:rPr>
              <a:t>, the volume of Hong Kong’s total exports of goods and imports of goods decreased by 11.8% and 9.1% respectively.</a:t>
            </a:r>
          </a:p>
          <a:p>
            <a:pPr algn="just">
              <a:spcAft>
                <a:spcPts val="1200"/>
              </a:spcAft>
            </a:pPr>
            <a:r>
              <a:rPr lang="en-US" altLang="zh-TW" dirty="0"/>
              <a:t>	</a:t>
            </a:r>
            <a:r>
              <a:rPr lang="en-US" altLang="zh-TW" dirty="0" smtClean="0"/>
              <a:t>In </a:t>
            </a:r>
            <a:r>
              <a:rPr lang="en-US" altLang="zh-TW" dirty="0"/>
              <a:t>February 2020, the volume of Hong Kong's total exports of goods and imports of goods increased by 5.4% and 0.9% respectively over February 2019.</a:t>
            </a:r>
          </a:p>
          <a:p>
            <a:pPr algn="just">
              <a:spcAft>
                <a:spcPts val="1200"/>
              </a:spcAft>
            </a:pPr>
            <a:r>
              <a:rPr lang="en-US" altLang="zh-TW" dirty="0"/>
              <a:t>	</a:t>
            </a:r>
            <a:r>
              <a:rPr lang="en-US" altLang="zh-TW" dirty="0" smtClean="0"/>
              <a:t>Comparing </a:t>
            </a:r>
            <a:r>
              <a:rPr lang="en-US" altLang="zh-TW" dirty="0"/>
              <a:t>the three-month period ending February 2020 with the preceding three months on a seasonally adjusted basis, the volume of total exports of goods and imports of goods decreased by 7.5% and 5.4% respectively</a:t>
            </a:r>
            <a:r>
              <a:rPr lang="en-US" altLang="zh-TW" dirty="0" smtClean="0"/>
              <a:t>.</a:t>
            </a:r>
            <a:r>
              <a:rPr lang="zh-TW" altLang="en-US" dirty="0"/>
              <a:t/>
            </a:r>
            <a:br>
              <a:rPr lang="zh-TW" altLang="en-US" dirty="0"/>
            </a:br>
            <a:r>
              <a:rPr lang="zh-TW" altLang="en-US" dirty="0"/>
              <a:t> </a:t>
            </a:r>
            <a:endParaRPr lang="zh-HK" altLang="en-US" dirty="0"/>
          </a:p>
        </p:txBody>
      </p:sp>
      <p:sp>
        <p:nvSpPr>
          <p:cNvPr id="8" name="標題 1"/>
          <p:cNvSpPr>
            <a:spLocks noGrp="1"/>
          </p:cNvSpPr>
          <p:nvPr>
            <p:ph type="title"/>
          </p:nvPr>
        </p:nvSpPr>
        <p:spPr>
          <a:xfrm>
            <a:off x="501650" y="0"/>
            <a:ext cx="7886700" cy="1325563"/>
          </a:xfrm>
        </p:spPr>
        <p:txBody>
          <a:bodyPr>
            <a:normAutofit/>
          </a:bodyPr>
          <a:lstStyle/>
          <a:p>
            <a:r>
              <a:rPr lang="en-US" altLang="zh-TW" sz="3000" dirty="0"/>
              <a:t>III. </a:t>
            </a:r>
            <a:r>
              <a:rPr lang="en-US" altLang="zh-TW" sz="3000" dirty="0" smtClean="0"/>
              <a:t>Impacts on Hong Kong economy? </a:t>
            </a:r>
            <a:br>
              <a:rPr lang="en-US" altLang="zh-TW" sz="3000" dirty="0" smtClean="0"/>
            </a:br>
            <a:r>
              <a:rPr lang="en-US" altLang="zh-TW" sz="3000" dirty="0" smtClean="0"/>
              <a:t>Any supporting data?</a:t>
            </a:r>
            <a:endParaRPr lang="zh-HK" altLang="en-US" sz="3000" dirty="0"/>
          </a:p>
        </p:txBody>
      </p:sp>
      <p:sp>
        <p:nvSpPr>
          <p:cNvPr id="7" name="文字方塊 6"/>
          <p:cNvSpPr txBox="1"/>
          <p:nvPr/>
        </p:nvSpPr>
        <p:spPr>
          <a:xfrm>
            <a:off x="4191000" y="6161783"/>
            <a:ext cx="4847897" cy="369332"/>
          </a:xfrm>
          <a:prstGeom prst="rect">
            <a:avLst/>
          </a:prstGeom>
          <a:noFill/>
        </p:spPr>
        <p:txBody>
          <a:bodyPr wrap="square" rtlCol="0">
            <a:spAutoFit/>
          </a:bodyPr>
          <a:lstStyle/>
          <a:p>
            <a:r>
              <a:rPr lang="en-US" altLang="zh-TW" dirty="0" smtClean="0"/>
              <a:t>Source</a:t>
            </a:r>
            <a:r>
              <a:rPr lang="zh-TW" altLang="en-US" dirty="0" smtClean="0"/>
              <a:t>：</a:t>
            </a:r>
            <a:r>
              <a:rPr lang="en-US" altLang="zh-TW" dirty="0" smtClean="0">
                <a:hlinkClick r:id="rId2"/>
              </a:rPr>
              <a:t>Census and Statistics Department</a:t>
            </a:r>
            <a:endParaRPr lang="zh-HK" altLang="en-US" dirty="0"/>
          </a:p>
        </p:txBody>
      </p:sp>
    </p:spTree>
    <p:extLst>
      <p:ext uri="{BB962C8B-B14F-4D97-AF65-F5344CB8AC3E}">
        <p14:creationId xmlns:p14="http://schemas.microsoft.com/office/powerpoint/2010/main" val="420953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18175" y="447675"/>
            <a:ext cx="7736941" cy="487363"/>
          </a:xfrm>
        </p:spPr>
        <p:txBody>
          <a:bodyPr>
            <a:normAutofit fontScale="90000"/>
          </a:bodyPr>
          <a:lstStyle/>
          <a:p>
            <a:r>
              <a:rPr lang="en-US" altLang="zh-TW" sz="3000" dirty="0" smtClean="0"/>
              <a:t>III. Impacts on Hong Kong Economy? Which economic indicators can reflect the situation?</a:t>
            </a:r>
            <a:endParaRPr lang="zh-HK" altLang="en-US" sz="3000"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marL="0" indent="0" algn="just">
                  <a:buNone/>
                </a:pPr>
                <a:r>
                  <a:rPr lang="en-US" altLang="zh-TW" sz="2000" dirty="0" smtClean="0"/>
                  <a:t>In the Economics Curriculum, we have learnt the following three major economic performance indicators:</a:t>
                </a:r>
              </a:p>
              <a:p>
                <a:pPr marL="0" indent="0" algn="just">
                  <a:buNone/>
                </a:pPr>
                <a:endParaRPr lang="en-US" altLang="zh-TW" sz="2000" dirty="0" smtClean="0"/>
              </a:p>
              <a:p>
                <a:pPr marL="457200" indent="-457200" algn="just">
                  <a:spcAft>
                    <a:spcPts val="600"/>
                  </a:spcAft>
                  <a:buFont typeface="+mj-lt"/>
                  <a:buAutoNum type="arabicPeriod"/>
                </a:pPr>
                <a:r>
                  <a:rPr lang="en-US" altLang="zh-TW" sz="2000" dirty="0" smtClean="0"/>
                  <a:t>Gross domestic product (GDP)</a:t>
                </a:r>
                <a:r>
                  <a:rPr lang="zh-TW" altLang="en-US" sz="2000" dirty="0" smtClean="0"/>
                  <a:t>：</a:t>
                </a:r>
                <a:r>
                  <a:rPr lang="en-US" altLang="zh-TW" sz="2000" dirty="0" smtClean="0"/>
                  <a:t>the </a:t>
                </a:r>
                <a:r>
                  <a:rPr lang="en-US" altLang="zh-TW" sz="2000" dirty="0"/>
                  <a:t>total value of production of all resident producing units of </a:t>
                </a:r>
                <a:r>
                  <a:rPr lang="en-US" altLang="zh-TW" sz="2000" dirty="0" smtClean="0"/>
                  <a:t>a country or region in </a:t>
                </a:r>
                <a:r>
                  <a:rPr lang="en-US" altLang="zh-TW" sz="2000" dirty="0"/>
                  <a:t>a specified period (typically a year or a </a:t>
                </a:r>
                <a:r>
                  <a:rPr lang="en-US" altLang="zh-TW" sz="2000" dirty="0" smtClean="0"/>
                  <a:t>quarter).</a:t>
                </a:r>
              </a:p>
              <a:p>
                <a:pPr marL="457200" indent="-457200" algn="just">
                  <a:buFont typeface="+mj-lt"/>
                  <a:buAutoNum type="arabicPeriod"/>
                </a:pPr>
                <a:r>
                  <a:rPr lang="en-US" altLang="zh-TW" sz="2000" dirty="0" smtClean="0"/>
                  <a:t>Unemployment rate</a:t>
                </a:r>
                <a:r>
                  <a:rPr lang="zh-TW" altLang="en-US" sz="2000" dirty="0" smtClean="0"/>
                  <a:t>：</a:t>
                </a:r>
                <a:r>
                  <a:rPr lang="en-US" altLang="zh-TW" sz="2000" dirty="0" smtClean="0"/>
                  <a:t>the </a:t>
                </a:r>
                <a:r>
                  <a:rPr lang="en-US" altLang="zh-TW" sz="2000" dirty="0"/>
                  <a:t>proportion of unemployed persons in the </a:t>
                </a:r>
                <a:r>
                  <a:rPr lang="en-US" altLang="zh-TW" sz="2000" dirty="0" err="1"/>
                  <a:t>labour</a:t>
                </a:r>
                <a:r>
                  <a:rPr lang="en-US" altLang="zh-TW" sz="2000" dirty="0"/>
                  <a:t> force</a:t>
                </a:r>
                <a:r>
                  <a:rPr lang="en-US" altLang="zh-TW" sz="2000" dirty="0" smtClean="0"/>
                  <a:t>.</a:t>
                </a:r>
              </a:p>
              <a:p>
                <a:pPr marL="0" indent="0" algn="just">
                  <a:spcAft>
                    <a:spcPts val="600"/>
                  </a:spcAft>
                  <a:buNone/>
                </a:pPr>
                <a:r>
                  <a:rPr lang="en-US" altLang="zh-TW" sz="2000" dirty="0" smtClean="0"/>
                  <a:t>	</a:t>
                </a:r>
                <a14:m>
                  <m:oMath xmlns:m="http://schemas.openxmlformats.org/officeDocument/2006/math">
                    <m:r>
                      <m:rPr>
                        <m:sty m:val="p"/>
                      </m:rPr>
                      <a:rPr lang="en-US" altLang="zh-TW" sz="2000" b="0" i="0" smtClean="0">
                        <a:latin typeface="Cambria Math" panose="02040503050406030204" pitchFamily="18" charset="0"/>
                      </a:rPr>
                      <m:t>Unemployment</m:t>
                    </m:r>
                    <m:r>
                      <a:rPr lang="en-US" altLang="zh-TW" sz="2000" b="0" i="0" smtClean="0">
                        <a:latin typeface="Cambria Math" panose="02040503050406030204" pitchFamily="18" charset="0"/>
                      </a:rPr>
                      <m:t> </m:t>
                    </m:r>
                    <m:r>
                      <m:rPr>
                        <m:sty m:val="p"/>
                      </m:rPr>
                      <a:rPr lang="en-US" altLang="zh-TW" sz="2000" b="0" i="0" smtClean="0">
                        <a:latin typeface="Cambria Math" panose="02040503050406030204" pitchFamily="18" charset="0"/>
                      </a:rPr>
                      <m:t>Rate</m:t>
                    </m:r>
                    <m:r>
                      <a:rPr lang="en-US" altLang="zh-HK" sz="2000" i="0">
                        <a:latin typeface="Cambria Math" panose="02040503050406030204" pitchFamily="18" charset="0"/>
                      </a:rPr>
                      <m:t>=</m:t>
                    </m:r>
                    <m:f>
                      <m:fPr>
                        <m:ctrlPr>
                          <a:rPr lang="zh-TW" altLang="zh-HK" sz="2000" i="1" smtClean="0">
                            <a:latin typeface="Cambria Math" panose="02040503050406030204" pitchFamily="18" charset="0"/>
                          </a:rPr>
                        </m:ctrlPr>
                      </m:fPr>
                      <m:num>
                        <m:r>
                          <m:rPr>
                            <m:sty m:val="p"/>
                          </m:rPr>
                          <a:rPr lang="en-US" altLang="zh-TW" sz="2000" b="0" i="0" smtClean="0">
                            <a:latin typeface="Cambria Math" panose="02040503050406030204" pitchFamily="18" charset="0"/>
                          </a:rPr>
                          <m:t>Unemployed</m:t>
                        </m:r>
                        <m:r>
                          <a:rPr lang="en-US" altLang="zh-TW" sz="2000" b="0" i="0" smtClean="0">
                            <a:latin typeface="Cambria Math" panose="02040503050406030204" pitchFamily="18" charset="0"/>
                          </a:rPr>
                          <m:t> </m:t>
                        </m:r>
                        <m:r>
                          <m:rPr>
                            <m:sty m:val="p"/>
                          </m:rPr>
                          <a:rPr lang="en-US" altLang="zh-TW" sz="2000" b="0" i="0" smtClean="0">
                            <a:latin typeface="Cambria Math" panose="02040503050406030204" pitchFamily="18" charset="0"/>
                          </a:rPr>
                          <m:t>population</m:t>
                        </m:r>
                      </m:num>
                      <m:den>
                        <m:r>
                          <m:rPr>
                            <m:sty m:val="p"/>
                          </m:rPr>
                          <a:rPr lang="en-US" altLang="zh-TW" sz="2000" b="0" i="0" smtClean="0">
                            <a:latin typeface="Cambria Math" panose="02040503050406030204" pitchFamily="18" charset="0"/>
                          </a:rPr>
                          <m:t>labour</m:t>
                        </m:r>
                        <m:r>
                          <a:rPr lang="en-US" altLang="zh-TW" sz="2000" b="0" i="0" smtClean="0">
                            <a:latin typeface="Cambria Math" panose="02040503050406030204" pitchFamily="18" charset="0"/>
                          </a:rPr>
                          <m:t> </m:t>
                        </m:r>
                        <m:r>
                          <m:rPr>
                            <m:sty m:val="p"/>
                          </m:rPr>
                          <a:rPr lang="en-US" altLang="zh-TW" sz="2000" b="0" i="0" smtClean="0">
                            <a:latin typeface="Cambria Math" panose="02040503050406030204" pitchFamily="18" charset="0"/>
                          </a:rPr>
                          <m:t>force</m:t>
                        </m:r>
                      </m:den>
                    </m:f>
                    <m:r>
                      <a:rPr lang="en-US" altLang="zh-HK" sz="2000" i="0">
                        <a:latin typeface="Cambria Math" panose="02040503050406030204" pitchFamily="18" charset="0"/>
                      </a:rPr>
                      <m:t>×100%</m:t>
                    </m:r>
                  </m:oMath>
                </a14:m>
                <a:endParaRPr lang="en-US" altLang="zh-TW" sz="2000" dirty="0" smtClean="0">
                  <a:latin typeface="Times New Roman" panose="02020603050405020304" pitchFamily="18" charset="0"/>
                  <a:cs typeface="Times New Roman" panose="02020603050405020304" pitchFamily="18" charset="0"/>
                </a:endParaRPr>
              </a:p>
              <a:p>
                <a:pPr marL="457200" indent="-457200" algn="just">
                  <a:buFont typeface="+mj-lt"/>
                  <a:buAutoNum type="arabicPeriod" startAt="3"/>
                </a:pPr>
                <a:r>
                  <a:rPr lang="en-US" altLang="zh-TW" sz="2000" dirty="0" smtClean="0"/>
                  <a:t>Inflation rate</a:t>
                </a:r>
                <a:r>
                  <a:rPr lang="en-US" altLang="zh-TW" sz="2000" dirty="0"/>
                  <a:t>: </a:t>
                </a:r>
                <a:r>
                  <a:rPr lang="en-US" altLang="zh-TW" sz="2000" dirty="0" smtClean="0"/>
                  <a:t>the </a:t>
                </a:r>
                <a:r>
                  <a:rPr lang="en-US" altLang="zh-TW" sz="2000" dirty="0"/>
                  <a:t>rate of </a:t>
                </a:r>
                <a:r>
                  <a:rPr lang="en-US" altLang="zh-TW" sz="2000" dirty="0" smtClean="0"/>
                  <a:t>change of general price index measured by </a:t>
                </a:r>
                <a:r>
                  <a:rPr lang="en-US" altLang="zh-TW" sz="2000" dirty="0"/>
                  <a:t>the implicit price deflator of GDP </a:t>
                </a:r>
                <a:r>
                  <a:rPr lang="en-US" altLang="zh-TW" sz="2000" dirty="0" smtClean="0"/>
                  <a:t>or Consumer </a:t>
                </a:r>
                <a:r>
                  <a:rPr lang="en-US" altLang="zh-TW" sz="2000" dirty="0"/>
                  <a:t>P</a:t>
                </a:r>
                <a:r>
                  <a:rPr lang="en-US" altLang="zh-TW" sz="2000" dirty="0" smtClean="0"/>
                  <a:t>rice </a:t>
                </a:r>
                <a:r>
                  <a:rPr lang="en-US" altLang="zh-TW" sz="2000" dirty="0"/>
                  <a:t>I</a:t>
                </a:r>
                <a:r>
                  <a:rPr lang="en-US" altLang="zh-TW" sz="2000" dirty="0" smtClean="0"/>
                  <a:t>ndex.</a:t>
                </a:r>
              </a:p>
              <a:p>
                <a:pPr marL="0" indent="0" algn="just">
                  <a:buNone/>
                </a:pPr>
                <a:endParaRPr lang="en-US" altLang="zh-TW" sz="1800" dirty="0" smtClean="0"/>
              </a:p>
              <a:p>
                <a:pPr marL="0" indent="0" algn="just">
                  <a:buNone/>
                </a:pPr>
                <a:r>
                  <a:rPr lang="en-US" altLang="zh-TW" sz="1800" b="1" dirty="0" smtClean="0">
                    <a:solidFill>
                      <a:srgbClr val="DA1624"/>
                    </a:solidFill>
                  </a:rPr>
                  <a:t>**</a:t>
                </a:r>
                <a:r>
                  <a:rPr lang="en-US" altLang="zh-TW" sz="1600" b="1" dirty="0" smtClean="0">
                    <a:solidFill>
                      <a:srgbClr val="DA1624"/>
                    </a:solidFill>
                  </a:rPr>
                  <a:t>We will analyze the first two indicators in this PowerPoint.</a:t>
                </a:r>
                <a:endParaRPr lang="en-US" altLang="zh-TW" sz="1600" dirty="0" smtClean="0"/>
              </a:p>
              <a:p>
                <a:pPr marL="0" indent="0" algn="just">
                  <a:buNone/>
                </a:pPr>
                <a:endParaRPr lang="en-US" altLang="zh-TW" sz="1800" dirty="0" smtClean="0"/>
              </a:p>
              <a:p>
                <a:pPr marL="0" indent="0" algn="just">
                  <a:buNone/>
                </a:pPr>
                <a:endParaRPr lang="en-US" altLang="zh-HK" sz="1800" dirty="0" smtClean="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2"/>
                <a:stretch>
                  <a:fillRect l="-819" t="-597" r="-819"/>
                </a:stretch>
              </a:blipFill>
            </p:spPr>
            <p:txBody>
              <a:bodyPr/>
              <a:lstStyle/>
              <a:p>
                <a:r>
                  <a:rPr lang="en-US">
                    <a:noFill/>
                  </a:rPr>
                  <a:t> </a:t>
                </a:r>
              </a:p>
            </p:txBody>
          </p:sp>
        </mc:Fallback>
      </mc:AlternateContent>
      <p:sp>
        <p:nvSpPr>
          <p:cNvPr id="4" name="投影片編號版面配置區 3"/>
          <p:cNvSpPr>
            <a:spLocks noGrp="1"/>
          </p:cNvSpPr>
          <p:nvPr>
            <p:ph type="sldNum" sz="quarter" idx="10"/>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3174756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550049"/>
            <a:ext cx="7086600" cy="487363"/>
          </a:xfrm>
        </p:spPr>
        <p:txBody>
          <a:bodyPr>
            <a:normAutofit fontScale="90000"/>
          </a:bodyPr>
          <a:lstStyle/>
          <a:p>
            <a:r>
              <a:rPr lang="en-US" altLang="zh-TW" dirty="0"/>
              <a:t>III. </a:t>
            </a:r>
            <a:r>
              <a:rPr lang="en-US" altLang="zh-TW" dirty="0" smtClean="0"/>
              <a:t>Impacts on Hong Kong economy?</a:t>
            </a:r>
            <a:br>
              <a:rPr lang="en-US" altLang="zh-TW" dirty="0" smtClean="0"/>
            </a:br>
            <a:r>
              <a:rPr lang="en-US" altLang="zh-TW" dirty="0" smtClean="0"/>
              <a:t>Gross Domestic Product</a:t>
            </a:r>
            <a:endParaRPr lang="zh-HK" altLang="en-US" dirty="0"/>
          </a:p>
        </p:txBody>
      </p:sp>
      <p:sp>
        <p:nvSpPr>
          <p:cNvPr id="3" name="內容版面配置區 2"/>
          <p:cNvSpPr>
            <a:spLocks noGrp="1"/>
          </p:cNvSpPr>
          <p:nvPr>
            <p:ph idx="1"/>
          </p:nvPr>
        </p:nvSpPr>
        <p:spPr>
          <a:xfrm>
            <a:off x="628650" y="1572141"/>
            <a:ext cx="7905750" cy="4351338"/>
          </a:xfrm>
        </p:spPr>
        <p:txBody>
          <a:bodyPr>
            <a:normAutofit fontScale="85000" lnSpcReduction="10000"/>
          </a:bodyPr>
          <a:lstStyle/>
          <a:p>
            <a:pPr>
              <a:lnSpc>
                <a:spcPct val="150000"/>
              </a:lnSpc>
            </a:pPr>
            <a:r>
              <a:rPr lang="en-US" altLang="zh-TW" sz="2500" dirty="0" smtClean="0"/>
              <a:t>GDP</a:t>
            </a:r>
            <a:r>
              <a:rPr lang="zh-HK" altLang="en-US" sz="2500" dirty="0" smtClean="0"/>
              <a:t> </a:t>
            </a:r>
            <a:r>
              <a:rPr lang="en-US" altLang="zh-TW" sz="2500" dirty="0" smtClean="0"/>
              <a:t>= C + I + G + X – M</a:t>
            </a:r>
          </a:p>
          <a:p>
            <a:pPr>
              <a:lnSpc>
                <a:spcPct val="150000"/>
              </a:lnSpc>
            </a:pPr>
            <a:r>
              <a:rPr lang="en-US" altLang="zh-TW" sz="2500" dirty="0" smtClean="0"/>
              <a:t>Sources 1, 2 &amp; 4 </a:t>
            </a:r>
            <a:r>
              <a:rPr lang="en-US" altLang="zh-TW" sz="2500" dirty="0" smtClean="0">
                <a:sym typeface="Wingdings" panose="05000000000000000000" pitchFamily="2" charset="2"/>
              </a:rPr>
              <a:t>visitors from the Mainland and other places reduced X ↓</a:t>
            </a:r>
            <a:endParaRPr lang="en-US" altLang="zh-TW" sz="2500" dirty="0"/>
          </a:p>
          <a:p>
            <a:pPr>
              <a:lnSpc>
                <a:spcPct val="150000"/>
              </a:lnSpc>
            </a:pPr>
            <a:r>
              <a:rPr lang="en-US" altLang="zh-TW" sz="2500" dirty="0" smtClean="0"/>
              <a:t>Sources 2 &amp; 5</a:t>
            </a:r>
            <a:r>
              <a:rPr lang="en-US" altLang="zh-TW" sz="2500" dirty="0" smtClean="0">
                <a:sym typeface="Wingdings" panose="05000000000000000000" pitchFamily="2" charset="2"/>
              </a:rPr>
              <a:t> citizens’ spending on transports, dinning-out and shopping C</a:t>
            </a:r>
            <a:r>
              <a:rPr lang="en-US" altLang="zh-TW" sz="2500" dirty="0">
                <a:sym typeface="Wingdings" panose="05000000000000000000" pitchFamily="2" charset="2"/>
              </a:rPr>
              <a:t> </a:t>
            </a:r>
            <a:r>
              <a:rPr lang="en-US" altLang="zh-TW" sz="2500" dirty="0" smtClean="0">
                <a:sym typeface="Wingdings" panose="05000000000000000000" pitchFamily="2" charset="2"/>
              </a:rPr>
              <a:t>↓</a:t>
            </a:r>
          </a:p>
          <a:p>
            <a:pPr>
              <a:lnSpc>
                <a:spcPct val="150000"/>
              </a:lnSpc>
            </a:pPr>
            <a:r>
              <a:rPr lang="en-US" altLang="zh-TW" sz="2500" dirty="0" smtClean="0">
                <a:sym typeface="Wingdings" panose="05000000000000000000" pitchFamily="2" charset="2"/>
              </a:rPr>
              <a:t>Source 6  gloomy </a:t>
            </a:r>
            <a:r>
              <a:rPr lang="en-US" altLang="zh-TW" sz="2500" dirty="0">
                <a:sym typeface="Wingdings" panose="05000000000000000000" pitchFamily="2" charset="2"/>
              </a:rPr>
              <a:t>prospect </a:t>
            </a:r>
            <a:r>
              <a:rPr lang="en-US" altLang="zh-TW" sz="2500" dirty="0" smtClean="0">
                <a:sym typeface="Wingdings" panose="05000000000000000000" pitchFamily="2" charset="2"/>
              </a:rPr>
              <a:t>investment incentive reduces I ↓</a:t>
            </a:r>
            <a:endParaRPr lang="zh-HK" altLang="en-US" sz="2500" dirty="0"/>
          </a:p>
          <a:p>
            <a:pPr>
              <a:lnSpc>
                <a:spcPct val="150000"/>
              </a:lnSpc>
            </a:pPr>
            <a:r>
              <a:rPr lang="en-US" altLang="zh-TW" sz="2500" dirty="0" smtClean="0"/>
              <a:t>The impacts of epidemics on I, G, X, M </a:t>
            </a:r>
            <a:r>
              <a:rPr lang="en-US" altLang="zh-TW" sz="2500" dirty="0" smtClean="0">
                <a:sym typeface="Wingdings" panose="05000000000000000000" pitchFamily="2" charset="2"/>
              </a:rPr>
              <a:t>  Effects on GDP?</a:t>
            </a:r>
            <a:endParaRPr lang="en-US" altLang="zh-TW" sz="2500" dirty="0" smtClean="0"/>
          </a:p>
        </p:txBody>
      </p:sp>
      <p:sp>
        <p:nvSpPr>
          <p:cNvPr id="5" name="投影片編號版面配置區 4"/>
          <p:cNvSpPr>
            <a:spLocks noGrp="1"/>
          </p:cNvSpPr>
          <p:nvPr>
            <p:ph type="sldNum" sz="quarter" idx="10"/>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4198385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487892" y="1911323"/>
            <a:ext cx="8289365" cy="3860800"/>
            <a:chOff x="487892" y="1911323"/>
            <a:chExt cx="8289365" cy="386080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892" y="1911323"/>
              <a:ext cx="8289365" cy="3860800"/>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cxnSp>
          <p:nvCxnSpPr>
            <p:cNvPr id="8" name="直線接點 7"/>
            <p:cNvCxnSpPr/>
            <p:nvPr/>
          </p:nvCxnSpPr>
          <p:spPr>
            <a:xfrm flipH="1">
              <a:off x="764490" y="3925549"/>
              <a:ext cx="7319711" cy="50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橢圓 14"/>
          <p:cNvSpPr/>
          <p:nvPr/>
        </p:nvSpPr>
        <p:spPr>
          <a:xfrm>
            <a:off x="6763224" y="4303542"/>
            <a:ext cx="1302327" cy="9790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7" name="投影片編號版面配置區 16"/>
          <p:cNvSpPr>
            <a:spLocks noGrp="1"/>
          </p:cNvSpPr>
          <p:nvPr>
            <p:ph type="sldNum" sz="quarter" idx="10"/>
          </p:nvPr>
        </p:nvSpPr>
        <p:spPr/>
        <p:txBody>
          <a:bodyPr/>
          <a:lstStyle/>
          <a:p>
            <a:fld id="{D57F1E4F-1CFF-5643-939E-217C01CDF565}" type="slidenum">
              <a:rPr lang="en-US" smtClean="0"/>
              <a:pPr/>
              <a:t>19</a:t>
            </a:fld>
            <a:endParaRPr lang="en-US" dirty="0"/>
          </a:p>
        </p:txBody>
      </p:sp>
      <p:sp>
        <p:nvSpPr>
          <p:cNvPr id="3" name="文字方塊 2"/>
          <p:cNvSpPr txBox="1"/>
          <p:nvPr/>
        </p:nvSpPr>
        <p:spPr>
          <a:xfrm>
            <a:off x="418617" y="5844183"/>
            <a:ext cx="8695650" cy="923330"/>
          </a:xfrm>
          <a:prstGeom prst="rect">
            <a:avLst/>
          </a:prstGeom>
          <a:noFill/>
        </p:spPr>
        <p:txBody>
          <a:bodyPr wrap="none" rtlCol="0">
            <a:spAutoFit/>
          </a:bodyPr>
          <a:lstStyle/>
          <a:p>
            <a:r>
              <a:rPr lang="en-US" altLang="zh-TW" dirty="0"/>
              <a:t>Remark: The figure does not reflect the impacts of epidemics on the economy from </a:t>
            </a:r>
            <a:endParaRPr lang="en-US" altLang="zh-TW" dirty="0" smtClean="0"/>
          </a:p>
          <a:p>
            <a:r>
              <a:rPr lang="en-US" altLang="zh-TW" dirty="0" smtClean="0"/>
              <a:t> </a:t>
            </a:r>
            <a:r>
              <a:rPr lang="en-US" altLang="zh-TW" dirty="0"/>
              <a:t>January </a:t>
            </a:r>
            <a:r>
              <a:rPr lang="en-US" altLang="zh-TW" dirty="0" smtClean="0"/>
              <a:t>2020 onwards</a:t>
            </a:r>
            <a:endParaRPr lang="en-US" altLang="zh-TW" dirty="0"/>
          </a:p>
          <a:p>
            <a:endParaRPr lang="en-US" altLang="zh-TW" dirty="0"/>
          </a:p>
        </p:txBody>
      </p:sp>
      <p:sp>
        <p:nvSpPr>
          <p:cNvPr id="11" name="標題 1"/>
          <p:cNvSpPr>
            <a:spLocks noGrp="1"/>
          </p:cNvSpPr>
          <p:nvPr>
            <p:ph type="title"/>
          </p:nvPr>
        </p:nvSpPr>
        <p:spPr>
          <a:xfrm>
            <a:off x="1066800" y="550049"/>
            <a:ext cx="7086600" cy="487363"/>
          </a:xfrm>
        </p:spPr>
        <p:txBody>
          <a:bodyPr>
            <a:normAutofit fontScale="90000"/>
          </a:bodyPr>
          <a:lstStyle/>
          <a:p>
            <a:r>
              <a:rPr lang="en-US" altLang="zh-TW" dirty="0"/>
              <a:t>III. </a:t>
            </a:r>
            <a:r>
              <a:rPr lang="en-US" altLang="zh-TW" dirty="0" smtClean="0"/>
              <a:t>Impacts on Hong Kong economy?</a:t>
            </a:r>
            <a:br>
              <a:rPr lang="en-US" altLang="zh-TW" dirty="0" smtClean="0"/>
            </a:br>
            <a:r>
              <a:rPr lang="en-US" altLang="zh-TW" dirty="0" smtClean="0"/>
              <a:t>Gross Domestic Product</a:t>
            </a:r>
            <a:endParaRPr lang="zh-HK" altLang="en-US" dirty="0"/>
          </a:p>
        </p:txBody>
      </p:sp>
      <p:sp>
        <p:nvSpPr>
          <p:cNvPr id="7" name="文字方塊 6"/>
          <p:cNvSpPr txBox="1"/>
          <p:nvPr/>
        </p:nvSpPr>
        <p:spPr>
          <a:xfrm>
            <a:off x="578070" y="1367112"/>
            <a:ext cx="8376744" cy="461665"/>
          </a:xfrm>
          <a:prstGeom prst="rect">
            <a:avLst/>
          </a:prstGeom>
          <a:noFill/>
        </p:spPr>
        <p:txBody>
          <a:bodyPr wrap="square" rtlCol="0">
            <a:spAutoFit/>
          </a:bodyPr>
          <a:lstStyle/>
          <a:p>
            <a:pPr algn="ctr"/>
            <a:r>
              <a:rPr lang="en-US" altLang="zh-HK" sz="2400" b="1" dirty="0" smtClean="0"/>
              <a:t>GDP (year-on-year percentage change in real terms) (%)</a:t>
            </a:r>
            <a:endParaRPr lang="zh-HK" altLang="en-US" sz="2400" b="1" dirty="0"/>
          </a:p>
        </p:txBody>
      </p:sp>
    </p:spTree>
    <p:extLst>
      <p:ext uri="{BB962C8B-B14F-4D97-AF65-F5344CB8AC3E}">
        <p14:creationId xmlns:p14="http://schemas.microsoft.com/office/powerpoint/2010/main" val="2926004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0246" y="534187"/>
            <a:ext cx="7886700" cy="1448554"/>
          </a:xfrm>
        </p:spPr>
        <p:txBody>
          <a:bodyPr>
            <a:normAutofit/>
          </a:bodyPr>
          <a:lstStyle/>
          <a:p>
            <a:pPr algn="ctr"/>
            <a:r>
              <a:rPr lang="en-US" altLang="zh-TW" sz="4500" dirty="0" smtClean="0"/>
              <a:t>Foreword</a:t>
            </a:r>
            <a:endParaRPr lang="zh-HK" altLang="en-US" sz="4500" dirty="0"/>
          </a:p>
        </p:txBody>
      </p:sp>
      <p:sp>
        <p:nvSpPr>
          <p:cNvPr id="3" name="投影片編號版面配置區 2"/>
          <p:cNvSpPr>
            <a:spLocks noGrp="1"/>
          </p:cNvSpPr>
          <p:nvPr>
            <p:ph type="sldNum" sz="quarter" idx="10"/>
          </p:nvPr>
        </p:nvSpPr>
        <p:spPr/>
        <p:txBody>
          <a:bodyPr/>
          <a:lstStyle/>
          <a:p>
            <a:fld id="{D57F1E4F-1CFF-5643-939E-217C01CDF565}" type="slidenum">
              <a:rPr lang="en-US" smtClean="0"/>
              <a:pPr/>
              <a:t>2</a:t>
            </a:fld>
            <a:endParaRPr lang="en-US" dirty="0"/>
          </a:p>
        </p:txBody>
      </p:sp>
      <p:sp>
        <p:nvSpPr>
          <p:cNvPr id="4" name="內容版面配置區 2"/>
          <p:cNvSpPr>
            <a:spLocks noGrp="1"/>
          </p:cNvSpPr>
          <p:nvPr>
            <p:ph idx="1"/>
          </p:nvPr>
        </p:nvSpPr>
        <p:spPr>
          <a:xfrm>
            <a:off x="669204" y="1720956"/>
            <a:ext cx="7515129" cy="3457625"/>
          </a:xfrm>
        </p:spPr>
        <p:txBody>
          <a:bodyPr/>
          <a:lstStyle/>
          <a:p>
            <a:pPr algn="just"/>
            <a:r>
              <a:rPr lang="en-US" altLang="zh-HK" sz="2000" dirty="0" smtClean="0"/>
              <a:t>This </a:t>
            </a:r>
            <a:r>
              <a:rPr lang="en-US" altLang="zh-HK" sz="2000" dirty="0"/>
              <a:t>resource aims at introducing </a:t>
            </a:r>
            <a:r>
              <a:rPr lang="en-US" altLang="zh-HK" sz="2000" dirty="0" smtClean="0"/>
              <a:t>how </a:t>
            </a:r>
            <a:r>
              <a:rPr lang="en-US" altLang="zh-HK" sz="2000" dirty="0" smtClean="0"/>
              <a:t>economic concepts can be applied to analyze daily-life issues </a:t>
            </a:r>
            <a:r>
              <a:rPr lang="en-US" altLang="zh-HK" sz="2000" dirty="0"/>
              <a:t>for teachers’ and students</a:t>
            </a:r>
            <a:r>
              <a:rPr lang="en-US" altLang="zh-HK" sz="2000" dirty="0" smtClean="0"/>
              <a:t>’ reference. </a:t>
            </a:r>
            <a:r>
              <a:rPr lang="en-US" altLang="zh-HK" sz="2000" dirty="0"/>
              <a:t>Due to the </a:t>
            </a:r>
            <a:r>
              <a:rPr lang="en-US" altLang="zh-HK" sz="2000" dirty="0" smtClean="0"/>
              <a:t>rapid development of COVID-19 pandemic, </a:t>
            </a:r>
            <a:r>
              <a:rPr lang="en-US" altLang="zh-HK" sz="2000" dirty="0"/>
              <a:t>its impacts on economy (especially on macroeconomics) are widespread and </a:t>
            </a:r>
            <a:r>
              <a:rPr lang="en-US" altLang="zh-HK" sz="2000" dirty="0" smtClean="0"/>
              <a:t>ever-changing. As such, </a:t>
            </a:r>
            <a:r>
              <a:rPr lang="en-US" altLang="zh-HK" sz="2000" dirty="0"/>
              <a:t>it is important </a:t>
            </a:r>
            <a:r>
              <a:rPr lang="en-US" altLang="zh-HK" sz="2000" dirty="0" smtClean="0"/>
              <a:t>to include timely information </a:t>
            </a:r>
            <a:r>
              <a:rPr lang="en-US" altLang="zh-HK" sz="2000" dirty="0"/>
              <a:t>when </a:t>
            </a:r>
            <a:r>
              <a:rPr lang="en-US" altLang="zh-HK" sz="2000" dirty="0" smtClean="0"/>
              <a:t>using this </a:t>
            </a:r>
            <a:r>
              <a:rPr lang="en-US" altLang="zh-HK" sz="2000" dirty="0"/>
              <a:t>resource. Students </a:t>
            </a:r>
            <a:r>
              <a:rPr lang="en-US" altLang="zh-HK" sz="2000" dirty="0" smtClean="0"/>
              <a:t>may also pay </a:t>
            </a:r>
            <a:r>
              <a:rPr lang="en-US" altLang="zh-HK" sz="2000" dirty="0" smtClean="0"/>
              <a:t>attention to the </a:t>
            </a:r>
            <a:r>
              <a:rPr lang="en-US" altLang="zh-HK" sz="2000" dirty="0"/>
              <a:t>development of this issue and make analysis by using </a:t>
            </a:r>
            <a:r>
              <a:rPr lang="en-US" altLang="zh-HK" sz="2000" dirty="0" smtClean="0"/>
              <a:t>the latest available data</a:t>
            </a:r>
            <a:r>
              <a:rPr lang="en-US" altLang="zh-HK" sz="2000" dirty="0"/>
              <a:t>. </a:t>
            </a:r>
            <a:endParaRPr lang="zh-TW" altLang="zh-HK" sz="2000" dirty="0"/>
          </a:p>
          <a:p>
            <a:pPr algn="just"/>
            <a:endParaRPr lang="en-US" altLang="zh-TW" sz="2000" dirty="0" smtClean="0"/>
          </a:p>
        </p:txBody>
      </p:sp>
      <p:pic>
        <p:nvPicPr>
          <p:cNvPr id="1027" name="Picture 3" descr="C:\Users\user\AppData\Local\Microsoft\Windows\INetCache\IE\8GO2QN01\위염증상[1].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44" b="89860" l="10000" r="90000">
                        <a14:foregroundMark x1="39452" y1="10452" x2="39452" y2="10452"/>
                        <a14:foregroundMark x1="40000" y1="7488" x2="40000" y2="7488"/>
                        <a14:foregroundMark x1="42466" y1="5616" x2="42466" y2="5616"/>
                        <a14:foregroundMark x1="44247" y1="5460" x2="44247" y2="5460"/>
                        <a14:foregroundMark x1="46575" y1="5460" x2="46575" y2="5460"/>
                        <a14:foregroundMark x1="52603" y1="28549" x2="52603" y2="28549"/>
                        <a14:foregroundMark x1="52603" y1="82683" x2="52603" y2="82683"/>
                        <a14:foregroundMark x1="53973" y1="82683" x2="54521" y2="81903"/>
                        <a14:foregroundMark x1="57671" y1="82995" x2="57671" y2="82995"/>
                        <a14:foregroundMark x1="55890" y1="82839" x2="55890" y2="82839"/>
                        <a14:foregroundMark x1="36438" y1="7488" x2="36438" y2="7488"/>
                        <a14:foregroundMark x1="37808" y1="7488" x2="37808" y2="7488"/>
                        <a14:foregroundMark x1="39726" y1="7020" x2="39726" y2="7020"/>
                        <a14:backgroundMark x1="47123" y1="85647" x2="47123" y2="85647"/>
                        <a14:backgroundMark x1="40685" y1="68331" x2="40685" y2="68331"/>
                        <a14:backgroundMark x1="30137" y1="83307" x2="30137" y2="83307"/>
                      </a14:backgroundRemoval>
                    </a14:imgEffect>
                  </a14:imgLayer>
                </a14:imgProps>
              </a:ext>
              <a:ext uri="{28A0092B-C50C-407E-A947-70E740481C1C}">
                <a14:useLocalDpi xmlns:a14="http://schemas.microsoft.com/office/drawing/2010/main" val="0"/>
              </a:ext>
            </a:extLst>
          </a:blip>
          <a:srcRect/>
          <a:stretch>
            <a:fillRect/>
          </a:stretch>
        </p:blipFill>
        <p:spPr bwMode="auto">
          <a:xfrm>
            <a:off x="6663352" y="4354107"/>
            <a:ext cx="2290495" cy="2011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287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投影片編號版面配置區 11"/>
          <p:cNvSpPr>
            <a:spLocks noGrp="1"/>
          </p:cNvSpPr>
          <p:nvPr>
            <p:ph type="sldNum" sz="quarter" idx="10"/>
          </p:nvPr>
        </p:nvSpPr>
        <p:spPr/>
        <p:txBody>
          <a:bodyPr/>
          <a:lstStyle/>
          <a:p>
            <a:fld id="{D57F1E4F-1CFF-5643-939E-217C01CDF565}" type="slidenum">
              <a:rPr lang="en-US" smtClean="0"/>
              <a:pPr/>
              <a:t>20</a:t>
            </a:fld>
            <a:endParaRPr lang="en-US" dirty="0"/>
          </a:p>
        </p:txBody>
      </p:sp>
      <p:sp>
        <p:nvSpPr>
          <p:cNvPr id="4" name="標題 1"/>
          <p:cNvSpPr txBox="1">
            <a:spLocks/>
          </p:cNvSpPr>
          <p:nvPr/>
        </p:nvSpPr>
        <p:spPr>
          <a:xfrm>
            <a:off x="448541" y="225930"/>
            <a:ext cx="7886700" cy="10579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zh-HK" altLang="en-US" dirty="0"/>
          </a:p>
        </p:txBody>
      </p:sp>
      <p:sp>
        <p:nvSpPr>
          <p:cNvPr id="8" name="標題 1"/>
          <p:cNvSpPr>
            <a:spLocks noGrp="1"/>
          </p:cNvSpPr>
          <p:nvPr>
            <p:ph type="title"/>
          </p:nvPr>
        </p:nvSpPr>
        <p:spPr>
          <a:xfrm>
            <a:off x="1066800" y="550049"/>
            <a:ext cx="7086600" cy="487363"/>
          </a:xfrm>
        </p:spPr>
        <p:txBody>
          <a:bodyPr>
            <a:normAutofit fontScale="90000"/>
          </a:bodyPr>
          <a:lstStyle/>
          <a:p>
            <a:r>
              <a:rPr lang="en-US" altLang="zh-TW" dirty="0"/>
              <a:t>III. </a:t>
            </a:r>
            <a:r>
              <a:rPr lang="en-US" altLang="zh-TW" dirty="0" smtClean="0"/>
              <a:t>Impacts on Hong Kong economy?</a:t>
            </a:r>
            <a:br>
              <a:rPr lang="en-US" altLang="zh-TW" dirty="0" smtClean="0"/>
            </a:br>
            <a:r>
              <a:rPr lang="en-US" altLang="zh-TW" dirty="0" err="1" smtClean="0"/>
              <a:t>Labour</a:t>
            </a:r>
            <a:r>
              <a:rPr lang="en-US" altLang="zh-TW" dirty="0" smtClean="0"/>
              <a:t> Market</a:t>
            </a:r>
            <a:endParaRPr lang="zh-HK" altLang="en-US" dirty="0"/>
          </a:p>
        </p:txBody>
      </p:sp>
      <p:pic>
        <p:nvPicPr>
          <p:cNvPr id="3" name="圖片 2"/>
          <p:cNvPicPr>
            <a:picLocks noChangeAspect="1"/>
          </p:cNvPicPr>
          <p:nvPr/>
        </p:nvPicPr>
        <p:blipFill>
          <a:blip r:embed="rId2"/>
          <a:stretch>
            <a:fillRect/>
          </a:stretch>
        </p:blipFill>
        <p:spPr>
          <a:xfrm>
            <a:off x="897372" y="2198255"/>
            <a:ext cx="7437869" cy="3823853"/>
          </a:xfrm>
          <a:prstGeom prst="rect">
            <a:avLst/>
          </a:prstGeom>
          <a:ln w="3175" cap="sq">
            <a:solidFill>
              <a:schemeClr val="accent1"/>
            </a:solidFill>
            <a:prstDash val="solid"/>
            <a:miter lim="800000"/>
          </a:ln>
          <a:effectLst>
            <a:outerShdw blurRad="50800" dist="38100" dir="2700000" algn="tl" rotWithShape="0">
              <a:srgbClr val="000000">
                <a:alpha val="43000"/>
              </a:srgbClr>
            </a:outerShdw>
          </a:effectLst>
        </p:spPr>
      </p:pic>
      <p:sp>
        <p:nvSpPr>
          <p:cNvPr id="5" name="文字方塊 4"/>
          <p:cNvSpPr txBox="1"/>
          <p:nvPr/>
        </p:nvSpPr>
        <p:spPr>
          <a:xfrm>
            <a:off x="2993218" y="1714788"/>
            <a:ext cx="3870037" cy="369332"/>
          </a:xfrm>
          <a:prstGeom prst="rect">
            <a:avLst/>
          </a:prstGeom>
          <a:noFill/>
        </p:spPr>
        <p:txBody>
          <a:bodyPr wrap="square" rtlCol="0">
            <a:spAutoFit/>
          </a:bodyPr>
          <a:lstStyle/>
          <a:p>
            <a:r>
              <a:rPr lang="en-US" altLang="zh-HK" b="1" dirty="0" smtClean="0"/>
              <a:t>Unemployed Population (‘000)</a:t>
            </a:r>
            <a:endParaRPr lang="zh-HK" altLang="en-US" b="1" dirty="0"/>
          </a:p>
        </p:txBody>
      </p:sp>
    </p:spTree>
    <p:extLst>
      <p:ext uri="{BB962C8B-B14F-4D97-AF65-F5344CB8AC3E}">
        <p14:creationId xmlns:p14="http://schemas.microsoft.com/office/powerpoint/2010/main" val="1020089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內容版面配置區 9"/>
          <p:cNvPicPr>
            <a:picLocks noGrp="1" noChangeAspect="1"/>
          </p:cNvPicPr>
          <p:nvPr>
            <p:ph idx="1"/>
          </p:nvPr>
        </p:nvPicPr>
        <p:blipFill rotWithShape="1">
          <a:blip r:embed="rId2"/>
          <a:srcRect t="3294"/>
          <a:stretch/>
        </p:blipFill>
        <p:spPr>
          <a:xfrm>
            <a:off x="1822258" y="1156137"/>
            <a:ext cx="5949088" cy="4937203"/>
          </a:xfrm>
          <a:prstGeom prst="rect">
            <a:avLst/>
          </a:prstGeom>
        </p:spPr>
      </p:pic>
      <p:sp>
        <p:nvSpPr>
          <p:cNvPr id="3" name="投影片編號版面配置區 2"/>
          <p:cNvSpPr>
            <a:spLocks noGrp="1"/>
          </p:cNvSpPr>
          <p:nvPr>
            <p:ph type="sldNum" sz="quarter" idx="10"/>
          </p:nvPr>
        </p:nvSpPr>
        <p:spPr/>
        <p:txBody>
          <a:bodyPr/>
          <a:lstStyle/>
          <a:p>
            <a:fld id="{D57F1E4F-1CFF-5643-939E-217C01CDF565}" type="slidenum">
              <a:rPr lang="en-US" smtClean="0"/>
              <a:pPr/>
              <a:t>21</a:t>
            </a:fld>
            <a:endParaRPr lang="en-US" dirty="0"/>
          </a:p>
        </p:txBody>
      </p:sp>
      <p:sp>
        <p:nvSpPr>
          <p:cNvPr id="5" name="矩形 4"/>
          <p:cNvSpPr/>
          <p:nvPr/>
        </p:nvSpPr>
        <p:spPr>
          <a:xfrm>
            <a:off x="1916851" y="5876814"/>
            <a:ext cx="6070600" cy="216526"/>
          </a:xfrm>
          <a:prstGeom prst="rect">
            <a:avLst/>
          </a:prstGeom>
          <a:noFill/>
          <a:ln w="381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HK" altLang="en-US"/>
          </a:p>
        </p:txBody>
      </p:sp>
      <p:sp>
        <p:nvSpPr>
          <p:cNvPr id="6" name="文字方塊 5"/>
          <p:cNvSpPr txBox="1"/>
          <p:nvPr/>
        </p:nvSpPr>
        <p:spPr>
          <a:xfrm>
            <a:off x="4191000" y="6135053"/>
            <a:ext cx="4801314" cy="369332"/>
          </a:xfrm>
          <a:prstGeom prst="rect">
            <a:avLst/>
          </a:prstGeom>
          <a:noFill/>
        </p:spPr>
        <p:txBody>
          <a:bodyPr wrap="none" rtlCol="0">
            <a:spAutoFit/>
          </a:bodyPr>
          <a:lstStyle/>
          <a:p>
            <a:r>
              <a:rPr lang="en-US" altLang="zh-TW" dirty="0" smtClean="0"/>
              <a:t>Source</a:t>
            </a:r>
            <a:r>
              <a:rPr lang="zh-TW" altLang="en-US" dirty="0" smtClean="0"/>
              <a:t>：</a:t>
            </a:r>
            <a:r>
              <a:rPr lang="en-US" altLang="zh-TW" dirty="0" smtClean="0">
                <a:hlinkClick r:id="rId3"/>
              </a:rPr>
              <a:t>Census and Statistics Department</a:t>
            </a:r>
            <a:endParaRPr lang="zh-HK" altLang="en-US" dirty="0"/>
          </a:p>
        </p:txBody>
      </p:sp>
      <p:sp>
        <p:nvSpPr>
          <p:cNvPr id="9" name="標題 1"/>
          <p:cNvSpPr>
            <a:spLocks noGrp="1"/>
          </p:cNvSpPr>
          <p:nvPr>
            <p:ph type="title"/>
          </p:nvPr>
        </p:nvSpPr>
        <p:spPr>
          <a:xfrm>
            <a:off x="1066800" y="550049"/>
            <a:ext cx="7086600" cy="487363"/>
          </a:xfrm>
        </p:spPr>
        <p:txBody>
          <a:bodyPr>
            <a:normAutofit fontScale="90000"/>
          </a:bodyPr>
          <a:lstStyle/>
          <a:p>
            <a:r>
              <a:rPr lang="en-US" altLang="zh-TW" dirty="0"/>
              <a:t>III. </a:t>
            </a:r>
            <a:r>
              <a:rPr lang="en-US" altLang="zh-TW" dirty="0" smtClean="0"/>
              <a:t>Impacts on Hong Kong economy?</a:t>
            </a:r>
            <a:br>
              <a:rPr lang="en-US" altLang="zh-TW" dirty="0" smtClean="0"/>
            </a:br>
            <a:r>
              <a:rPr lang="en-US" altLang="zh-TW" dirty="0" err="1" smtClean="0"/>
              <a:t>Labour</a:t>
            </a:r>
            <a:r>
              <a:rPr lang="en-US" altLang="zh-TW" dirty="0" smtClean="0"/>
              <a:t> Market</a:t>
            </a:r>
            <a:endParaRPr lang="zh-HK" altLang="en-US" dirty="0"/>
          </a:p>
        </p:txBody>
      </p:sp>
    </p:spTree>
    <p:extLst>
      <p:ext uri="{BB962C8B-B14F-4D97-AF65-F5344CB8AC3E}">
        <p14:creationId xmlns:p14="http://schemas.microsoft.com/office/powerpoint/2010/main" val="852620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1696893" y="1366123"/>
            <a:ext cx="5962650" cy="4770120"/>
          </a:xfrm>
          <a:prstGeom prst="rect">
            <a:avLst/>
          </a:prstGeom>
        </p:spPr>
      </p:pic>
      <p:sp>
        <p:nvSpPr>
          <p:cNvPr id="5" name="文字方塊 4"/>
          <p:cNvSpPr txBox="1"/>
          <p:nvPr/>
        </p:nvSpPr>
        <p:spPr>
          <a:xfrm>
            <a:off x="4191000" y="5777093"/>
            <a:ext cx="4801314" cy="369332"/>
          </a:xfrm>
          <a:prstGeom prst="rect">
            <a:avLst/>
          </a:prstGeom>
          <a:noFill/>
        </p:spPr>
        <p:txBody>
          <a:bodyPr wrap="none" rtlCol="0">
            <a:spAutoFit/>
          </a:bodyPr>
          <a:lstStyle/>
          <a:p>
            <a:r>
              <a:rPr lang="en-US" altLang="zh-TW" dirty="0" smtClean="0"/>
              <a:t>Source</a:t>
            </a:r>
            <a:r>
              <a:rPr lang="zh-TW" altLang="en-US" dirty="0" smtClean="0"/>
              <a:t>：</a:t>
            </a:r>
            <a:r>
              <a:rPr lang="en-US" altLang="zh-TW" dirty="0" smtClean="0">
                <a:hlinkClick r:id="rId3"/>
              </a:rPr>
              <a:t>Census and Statistics Department</a:t>
            </a:r>
            <a:endParaRPr lang="zh-HK" altLang="en-US" dirty="0"/>
          </a:p>
        </p:txBody>
      </p:sp>
      <p:sp>
        <p:nvSpPr>
          <p:cNvPr id="2" name="投影片編號版面配置區 1"/>
          <p:cNvSpPr>
            <a:spLocks noGrp="1"/>
          </p:cNvSpPr>
          <p:nvPr>
            <p:ph type="sldNum" sz="quarter" idx="10"/>
          </p:nvPr>
        </p:nvSpPr>
        <p:spPr/>
        <p:txBody>
          <a:bodyPr/>
          <a:lstStyle/>
          <a:p>
            <a:fld id="{D57F1E4F-1CFF-5643-939E-217C01CDF565}" type="slidenum">
              <a:rPr lang="en-US" smtClean="0"/>
              <a:pPr/>
              <a:t>22</a:t>
            </a:fld>
            <a:endParaRPr lang="en-US" dirty="0"/>
          </a:p>
        </p:txBody>
      </p:sp>
      <p:sp>
        <p:nvSpPr>
          <p:cNvPr id="7" name="標題 1"/>
          <p:cNvSpPr>
            <a:spLocks noGrp="1"/>
          </p:cNvSpPr>
          <p:nvPr>
            <p:ph type="title"/>
          </p:nvPr>
        </p:nvSpPr>
        <p:spPr>
          <a:xfrm>
            <a:off x="1066800" y="550049"/>
            <a:ext cx="7086600" cy="487363"/>
          </a:xfrm>
        </p:spPr>
        <p:txBody>
          <a:bodyPr>
            <a:normAutofit fontScale="90000"/>
          </a:bodyPr>
          <a:lstStyle/>
          <a:p>
            <a:r>
              <a:rPr lang="en-US" altLang="zh-TW" dirty="0"/>
              <a:t>III. </a:t>
            </a:r>
            <a:r>
              <a:rPr lang="en-US" altLang="zh-TW" dirty="0" smtClean="0"/>
              <a:t>Impacts on Hong Kong economy?</a:t>
            </a:r>
            <a:br>
              <a:rPr lang="en-US" altLang="zh-TW" dirty="0" smtClean="0"/>
            </a:br>
            <a:r>
              <a:rPr lang="en-US" altLang="zh-TW" dirty="0" err="1" smtClean="0"/>
              <a:t>Labour</a:t>
            </a:r>
            <a:r>
              <a:rPr lang="en-US" altLang="zh-TW" dirty="0" smtClean="0"/>
              <a:t> Market</a:t>
            </a:r>
            <a:endParaRPr lang="zh-HK" altLang="en-US" dirty="0"/>
          </a:p>
        </p:txBody>
      </p:sp>
    </p:spTree>
    <p:extLst>
      <p:ext uri="{BB962C8B-B14F-4D97-AF65-F5344CB8AC3E}">
        <p14:creationId xmlns:p14="http://schemas.microsoft.com/office/powerpoint/2010/main" val="1881051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88389" y="1337961"/>
            <a:ext cx="7886700" cy="631248"/>
          </a:xfrm>
        </p:spPr>
        <p:txBody>
          <a:bodyPr>
            <a:noAutofit/>
          </a:bodyPr>
          <a:lstStyle/>
          <a:p>
            <a:pPr marL="0" indent="0">
              <a:buNone/>
            </a:pPr>
            <a:r>
              <a:rPr lang="en-US" altLang="zh-TW" sz="2600" dirty="0" smtClean="0"/>
              <a:t>Which industries would be affected by the reduction of visitors?</a:t>
            </a:r>
            <a:r>
              <a:rPr lang="zh-HK" altLang="en-US" sz="2600" dirty="0"/>
              <a:t/>
            </a:r>
            <a:br>
              <a:rPr lang="zh-HK" altLang="en-US" sz="2600" dirty="0"/>
            </a:br>
            <a:endParaRPr lang="zh-HK" altLang="en-US" sz="2600" dirty="0"/>
          </a:p>
        </p:txBody>
      </p:sp>
      <p:sp>
        <p:nvSpPr>
          <p:cNvPr id="6" name="投影片編號版面配置區 5"/>
          <p:cNvSpPr>
            <a:spLocks noGrp="1"/>
          </p:cNvSpPr>
          <p:nvPr>
            <p:ph type="sldNum" sz="quarter" idx="10"/>
          </p:nvPr>
        </p:nvSpPr>
        <p:spPr/>
        <p:txBody>
          <a:bodyPr/>
          <a:lstStyle/>
          <a:p>
            <a:fld id="{D57F1E4F-1CFF-5643-939E-217C01CDF565}" type="slidenum">
              <a:rPr lang="en-US" smtClean="0"/>
              <a:pPr/>
              <a:t>23</a:t>
            </a:fld>
            <a:endParaRPr lang="en-US" dirty="0"/>
          </a:p>
        </p:txBody>
      </p:sp>
      <p:sp>
        <p:nvSpPr>
          <p:cNvPr id="5" name="矩形 4"/>
          <p:cNvSpPr/>
          <p:nvPr/>
        </p:nvSpPr>
        <p:spPr>
          <a:xfrm>
            <a:off x="798648" y="2269758"/>
            <a:ext cx="7666182" cy="369331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spcAft>
                <a:spcPts val="600"/>
              </a:spcAft>
            </a:pPr>
            <a:r>
              <a:rPr lang="en-US" altLang="zh-TW" dirty="0">
                <a:latin typeface="+mj-ea"/>
                <a:ea typeface="+mj-ea"/>
              </a:rPr>
              <a:t> </a:t>
            </a:r>
            <a:r>
              <a:rPr lang="en-US" altLang="zh-TW" dirty="0" smtClean="0">
                <a:latin typeface="+mj-ea"/>
                <a:ea typeface="+mj-ea"/>
              </a:rPr>
              <a:t>“The </a:t>
            </a:r>
            <a:r>
              <a:rPr lang="en-US" altLang="zh-TW" dirty="0">
                <a:latin typeface="+mj-ea"/>
                <a:ea typeface="+mj-ea"/>
              </a:rPr>
              <a:t>employment situation of the consumption- and tourism-related sectors (viz. retail, accommodation and food services sectors) exacerbated further, as the threat of the COVID-19 infection has brought inbound tourism to a standstill and dealt a severe blow to consumption-related activities. The unemployment rate and the underemployment rate of these sectors combined surged to 6.1% and 2.5% respectively, both the highest in about a decade. The situation in food and beverage service activities was particularly severe, with the unemployment rate and the underemployment rate soaring to 7.5% and 3.5% respectively. Meanwhile, the unemployment and underemployment situation in the construction sector deteriorated drastically, as construction activities saw visible slowdown. The underemployment rate of the transportation sector also rose noticeably amid sharply reduced people and cargo flows</a:t>
            </a:r>
            <a:r>
              <a:rPr lang="en-US" altLang="zh-TW" dirty="0" smtClean="0">
                <a:latin typeface="+mj-ea"/>
                <a:ea typeface="+mj-ea"/>
              </a:rPr>
              <a:t>.”</a:t>
            </a:r>
            <a:endParaRPr lang="zh-TW" altLang="en-US" dirty="0" smtClean="0">
              <a:latin typeface="+mj-ea"/>
              <a:ea typeface="+mj-ea"/>
            </a:endParaRPr>
          </a:p>
        </p:txBody>
      </p:sp>
      <p:sp>
        <p:nvSpPr>
          <p:cNvPr id="7" name="文字方塊 6"/>
          <p:cNvSpPr txBox="1"/>
          <p:nvPr/>
        </p:nvSpPr>
        <p:spPr>
          <a:xfrm>
            <a:off x="3932144" y="6049660"/>
            <a:ext cx="4642945" cy="369332"/>
          </a:xfrm>
          <a:prstGeom prst="rect">
            <a:avLst/>
          </a:prstGeom>
          <a:noFill/>
        </p:spPr>
        <p:txBody>
          <a:bodyPr wrap="square" rtlCol="0">
            <a:spAutoFit/>
          </a:bodyPr>
          <a:lstStyle/>
          <a:p>
            <a:r>
              <a:rPr lang="en-US" altLang="zh-TW" dirty="0" smtClean="0"/>
              <a:t>Source</a:t>
            </a:r>
            <a:r>
              <a:rPr lang="zh-TW" altLang="en-US" dirty="0" smtClean="0"/>
              <a:t>：</a:t>
            </a:r>
            <a:r>
              <a:rPr lang="en-US" altLang="zh-TW" dirty="0" smtClean="0">
                <a:hlinkClick r:id="rId2"/>
              </a:rPr>
              <a:t>Census and Statistics Department</a:t>
            </a:r>
            <a:endParaRPr lang="zh-HK" altLang="en-US" dirty="0"/>
          </a:p>
        </p:txBody>
      </p:sp>
      <p:sp>
        <p:nvSpPr>
          <p:cNvPr id="9" name="標題 1"/>
          <p:cNvSpPr>
            <a:spLocks noGrp="1"/>
          </p:cNvSpPr>
          <p:nvPr>
            <p:ph type="title"/>
          </p:nvPr>
        </p:nvSpPr>
        <p:spPr>
          <a:xfrm>
            <a:off x="1066800" y="550049"/>
            <a:ext cx="7086600" cy="487363"/>
          </a:xfrm>
        </p:spPr>
        <p:txBody>
          <a:bodyPr>
            <a:normAutofit fontScale="90000"/>
          </a:bodyPr>
          <a:lstStyle/>
          <a:p>
            <a:r>
              <a:rPr lang="en-US" altLang="zh-TW" dirty="0"/>
              <a:t>III. </a:t>
            </a:r>
            <a:r>
              <a:rPr lang="en-US" altLang="zh-TW" dirty="0" smtClean="0"/>
              <a:t>Impacts on Hong Kong economy?</a:t>
            </a:r>
            <a:br>
              <a:rPr lang="en-US" altLang="zh-TW" dirty="0" smtClean="0"/>
            </a:br>
            <a:r>
              <a:rPr lang="en-US" altLang="zh-TW" dirty="0" err="1" smtClean="0"/>
              <a:t>Labour</a:t>
            </a:r>
            <a:r>
              <a:rPr lang="en-US" altLang="zh-TW" dirty="0" smtClean="0"/>
              <a:t> Market</a:t>
            </a:r>
            <a:endParaRPr lang="zh-HK" altLang="en-US" dirty="0"/>
          </a:p>
        </p:txBody>
      </p:sp>
    </p:spTree>
    <p:extLst>
      <p:ext uri="{BB962C8B-B14F-4D97-AF65-F5344CB8AC3E}">
        <p14:creationId xmlns:p14="http://schemas.microsoft.com/office/powerpoint/2010/main" val="3965707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533400" y="1404043"/>
                <a:ext cx="8191500" cy="4562192"/>
              </a:xfrm>
            </p:spPr>
            <p:txBody>
              <a:bodyPr/>
              <a:lstStyle/>
              <a:p>
                <a:pPr algn="just"/>
                <a:r>
                  <a:rPr lang="en-US" altLang="zh-TW" dirty="0" smtClean="0"/>
                  <a:t>Think about it</a:t>
                </a:r>
                <a:r>
                  <a:rPr lang="zh-TW" altLang="en-US" dirty="0" smtClean="0"/>
                  <a:t>：</a:t>
                </a:r>
                <a:r>
                  <a:rPr lang="en-US" altLang="zh-TW" dirty="0" smtClean="0"/>
                  <a:t>When the unemployment rate increases, does the unemployed population necessarily increase?</a:t>
                </a:r>
                <a:endParaRPr lang="en-US" altLang="zh-TW" i="1" dirty="0" smtClean="0">
                  <a:solidFill>
                    <a:schemeClr val="accent5">
                      <a:lumMod val="50000"/>
                    </a:schemeClr>
                  </a:solidFill>
                </a:endParaRPr>
              </a:p>
              <a:p>
                <a:pPr algn="just"/>
                <a:r>
                  <a:rPr lang="en-US" altLang="zh-TW" i="1" dirty="0" err="1" smtClean="0">
                    <a:solidFill>
                      <a:schemeClr val="accent5">
                        <a:lumMod val="50000"/>
                      </a:schemeClr>
                    </a:solidFill>
                  </a:rPr>
                  <a:t>Ans</a:t>
                </a:r>
                <a:r>
                  <a:rPr lang="en-US" altLang="zh-TW" i="1" dirty="0" smtClean="0">
                    <a:solidFill>
                      <a:schemeClr val="accent5">
                        <a:lumMod val="50000"/>
                      </a:schemeClr>
                    </a:solidFill>
                  </a:rPr>
                  <a:t>: Not necessarily</a:t>
                </a:r>
              </a:p>
              <a:p>
                <a:pPr algn="just"/>
                <a14:m>
                  <m:oMath xmlns:m="http://schemas.openxmlformats.org/officeDocument/2006/math">
                    <m:r>
                      <a:rPr lang="en-US" altLang="zh-TW" sz="2600" i="1" smtClean="0">
                        <a:solidFill>
                          <a:srgbClr val="0070C0"/>
                        </a:solidFill>
                        <a:latin typeface="Cambria Math" panose="02040503050406030204" pitchFamily="18" charset="0"/>
                      </a:rPr>
                      <m:t>𝑈𝑛𝑒𝑚𝑝𝑙𝑜𝑦𝑚𝑒𝑛𝑡</m:t>
                    </m:r>
                    <m:r>
                      <a:rPr lang="en-US" altLang="zh-TW" sz="2600" i="1" smtClean="0">
                        <a:solidFill>
                          <a:srgbClr val="0070C0"/>
                        </a:solidFill>
                        <a:latin typeface="Cambria Math" panose="02040503050406030204" pitchFamily="18" charset="0"/>
                      </a:rPr>
                      <m:t> </m:t>
                    </m:r>
                    <m:r>
                      <a:rPr lang="en-US" altLang="zh-TW" sz="2600" i="1" smtClean="0">
                        <a:solidFill>
                          <a:srgbClr val="0070C0"/>
                        </a:solidFill>
                        <a:latin typeface="Cambria Math" panose="02040503050406030204" pitchFamily="18" charset="0"/>
                      </a:rPr>
                      <m:t>𝑅𝑎𝑡𝑒</m:t>
                    </m:r>
                    <m:r>
                      <a:rPr lang="en-US" altLang="zh-HK" sz="2600" i="1">
                        <a:solidFill>
                          <a:srgbClr val="0070C0"/>
                        </a:solidFill>
                        <a:latin typeface="Cambria Math" panose="02040503050406030204" pitchFamily="18" charset="0"/>
                      </a:rPr>
                      <m:t>=</m:t>
                    </m:r>
                    <m:f>
                      <m:fPr>
                        <m:ctrlPr>
                          <a:rPr lang="zh-TW" altLang="zh-HK" sz="2600" i="1">
                            <a:solidFill>
                              <a:srgbClr val="0070C0"/>
                            </a:solidFill>
                            <a:latin typeface="Cambria Math" panose="02040503050406030204" pitchFamily="18" charset="0"/>
                          </a:rPr>
                        </m:ctrlPr>
                      </m:fPr>
                      <m:num>
                        <m:r>
                          <a:rPr lang="en-US" altLang="zh-TW" sz="2600" i="1">
                            <a:solidFill>
                              <a:srgbClr val="0070C0"/>
                            </a:solidFill>
                            <a:latin typeface="Cambria Math" panose="02040503050406030204" pitchFamily="18" charset="0"/>
                          </a:rPr>
                          <m:t>𝑈𝑛𝑒𝑚𝑝𝑙𝑜𝑦𝑒𝑑</m:t>
                        </m:r>
                        <m:r>
                          <a:rPr lang="en-US" altLang="zh-TW" sz="2600" i="1">
                            <a:solidFill>
                              <a:srgbClr val="0070C0"/>
                            </a:solidFill>
                            <a:latin typeface="Cambria Math" panose="02040503050406030204" pitchFamily="18" charset="0"/>
                          </a:rPr>
                          <m:t> </m:t>
                        </m:r>
                        <m:r>
                          <a:rPr lang="en-US" altLang="zh-TW" sz="2600" i="1">
                            <a:solidFill>
                              <a:srgbClr val="0070C0"/>
                            </a:solidFill>
                            <a:latin typeface="Cambria Math" panose="02040503050406030204" pitchFamily="18" charset="0"/>
                          </a:rPr>
                          <m:t>𝑝𝑜𝑝𝑢𝑙𝑎𝑡𝑖𝑜𝑛</m:t>
                        </m:r>
                      </m:num>
                      <m:den>
                        <m:r>
                          <a:rPr lang="en-US" altLang="zh-TW" sz="2600" i="1">
                            <a:solidFill>
                              <a:srgbClr val="0070C0"/>
                            </a:solidFill>
                            <a:latin typeface="Cambria Math" panose="02040503050406030204" pitchFamily="18" charset="0"/>
                          </a:rPr>
                          <m:t>𝑙𝑎𝑏𝑜𝑢𝑟</m:t>
                        </m:r>
                        <m:r>
                          <a:rPr lang="en-US" altLang="zh-TW" sz="2600" i="1">
                            <a:solidFill>
                              <a:srgbClr val="0070C0"/>
                            </a:solidFill>
                            <a:latin typeface="Cambria Math" panose="02040503050406030204" pitchFamily="18" charset="0"/>
                          </a:rPr>
                          <m:t> </m:t>
                        </m:r>
                        <m:r>
                          <a:rPr lang="en-US" altLang="zh-TW" sz="2600" i="1">
                            <a:solidFill>
                              <a:srgbClr val="0070C0"/>
                            </a:solidFill>
                            <a:latin typeface="Cambria Math" panose="02040503050406030204" pitchFamily="18" charset="0"/>
                          </a:rPr>
                          <m:t>𝑓𝑜𝑟𝑐𝑒</m:t>
                        </m:r>
                      </m:den>
                    </m:f>
                    <m:r>
                      <a:rPr lang="en-US" altLang="zh-HK" sz="2600" i="1">
                        <a:solidFill>
                          <a:srgbClr val="0070C0"/>
                        </a:solidFill>
                        <a:latin typeface="Cambria Math" panose="02040503050406030204" pitchFamily="18" charset="0"/>
                      </a:rPr>
                      <m:t>×100%</m:t>
                    </m:r>
                  </m:oMath>
                </a14:m>
                <a:endParaRPr lang="en-US" altLang="zh-TW" sz="2600" i="1" dirty="0">
                  <a:solidFill>
                    <a:srgbClr val="0070C0"/>
                  </a:solidFill>
                </a:endParaRPr>
              </a:p>
              <a:p>
                <a:pPr marL="0" indent="0" algn="just">
                  <a:buNone/>
                </a:pPr>
                <a:r>
                  <a:rPr lang="en-US" altLang="zh-TW" sz="2200" i="1" dirty="0" smtClean="0">
                    <a:solidFill>
                      <a:srgbClr val="0070C0"/>
                    </a:solidFill>
                  </a:rPr>
                  <a:t>If some people lose their jobs and they </a:t>
                </a:r>
                <a:r>
                  <a:rPr lang="en-US" altLang="zh-TW" sz="2200" i="1" dirty="0">
                    <a:solidFill>
                      <a:srgbClr val="0070C0"/>
                    </a:solidFill>
                  </a:rPr>
                  <a:t>choose to leave the </a:t>
                </a:r>
                <a:r>
                  <a:rPr lang="en-US" altLang="zh-TW" sz="2200" i="1" dirty="0" err="1">
                    <a:solidFill>
                      <a:srgbClr val="0070C0"/>
                    </a:solidFill>
                  </a:rPr>
                  <a:t>labour</a:t>
                </a:r>
                <a:r>
                  <a:rPr lang="en-US" altLang="zh-TW" sz="2200" i="1" dirty="0">
                    <a:solidFill>
                      <a:srgbClr val="0070C0"/>
                    </a:solidFill>
                  </a:rPr>
                  <a:t> force</a:t>
                </a:r>
                <a:r>
                  <a:rPr lang="en-US" altLang="zh-TW" sz="2200" i="1" dirty="0" smtClean="0">
                    <a:solidFill>
                      <a:srgbClr val="0070C0"/>
                    </a:solidFill>
                  </a:rPr>
                  <a:t>, </a:t>
                </a:r>
                <a:r>
                  <a:rPr lang="en-US" altLang="zh-TW" sz="2200" i="1" dirty="0">
                    <a:solidFill>
                      <a:srgbClr val="0070C0"/>
                    </a:solidFill>
                  </a:rPr>
                  <a:t>t</a:t>
                </a:r>
                <a:r>
                  <a:rPr lang="en-US" altLang="zh-TW" sz="2200" i="1" dirty="0" smtClean="0">
                    <a:solidFill>
                      <a:srgbClr val="0070C0"/>
                    </a:solidFill>
                  </a:rPr>
                  <a:t>his </a:t>
                </a:r>
                <a:r>
                  <a:rPr lang="en-US" altLang="zh-TW" sz="2200" i="1" dirty="0">
                    <a:solidFill>
                      <a:srgbClr val="0070C0"/>
                    </a:solidFill>
                  </a:rPr>
                  <a:t>will lead </a:t>
                </a:r>
                <a:r>
                  <a:rPr lang="en-US" altLang="zh-TW" sz="2200" i="1" dirty="0" smtClean="0">
                    <a:solidFill>
                      <a:srgbClr val="0070C0"/>
                    </a:solidFill>
                  </a:rPr>
                  <a:t>to a situation </a:t>
                </a:r>
                <a:r>
                  <a:rPr lang="en-US" altLang="zh-TW" sz="2200" i="1" dirty="0">
                    <a:solidFill>
                      <a:srgbClr val="0070C0"/>
                    </a:solidFill>
                  </a:rPr>
                  <a:t>that the unemployment rate increases </a:t>
                </a:r>
                <a:r>
                  <a:rPr lang="en-US" altLang="zh-TW" sz="2200" i="1" dirty="0" smtClean="0">
                    <a:solidFill>
                      <a:srgbClr val="0070C0"/>
                    </a:solidFill>
                  </a:rPr>
                  <a:t>with no change in </a:t>
                </a:r>
                <a:r>
                  <a:rPr lang="en-US" altLang="zh-TW" sz="2200" i="1" dirty="0">
                    <a:solidFill>
                      <a:srgbClr val="0070C0"/>
                    </a:solidFill>
                  </a:rPr>
                  <a:t>the unemployed </a:t>
                </a:r>
                <a:r>
                  <a:rPr lang="en-US" altLang="zh-TW" sz="2200" i="1" dirty="0" smtClean="0">
                    <a:solidFill>
                      <a:srgbClr val="0070C0"/>
                    </a:solidFill>
                  </a:rPr>
                  <a:t>population. </a:t>
                </a:r>
                <a:endParaRPr lang="zh-HK" altLang="en-US" sz="2200" i="1" dirty="0">
                  <a:solidFill>
                    <a:srgbClr val="0070C0"/>
                  </a:solidFill>
                </a:endParaRPr>
              </a:p>
              <a:p>
                <a:pPr algn="just"/>
                <a:endParaRPr lang="zh-HK"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533400" y="1404043"/>
                <a:ext cx="8191500" cy="4562192"/>
              </a:xfrm>
              <a:blipFill>
                <a:blip r:embed="rId2"/>
                <a:stretch>
                  <a:fillRect l="-1340" t="-1335" r="-1564"/>
                </a:stretch>
              </a:blipFill>
            </p:spPr>
            <p:txBody>
              <a:bodyPr/>
              <a:lstStyle/>
              <a:p>
                <a:r>
                  <a:rPr lang="en-US">
                    <a:noFill/>
                  </a:rPr>
                  <a:t> </a:t>
                </a:r>
              </a:p>
            </p:txBody>
          </p:sp>
        </mc:Fallback>
      </mc:AlternateContent>
      <p:sp>
        <p:nvSpPr>
          <p:cNvPr id="4" name="投影片編號版面配置區 3"/>
          <p:cNvSpPr>
            <a:spLocks noGrp="1"/>
          </p:cNvSpPr>
          <p:nvPr>
            <p:ph type="sldNum" sz="quarter" idx="10"/>
          </p:nvPr>
        </p:nvSpPr>
        <p:spPr/>
        <p:txBody>
          <a:bodyPr/>
          <a:lstStyle/>
          <a:p>
            <a:fld id="{D57F1E4F-1CFF-5643-939E-217C01CDF565}" type="slidenum">
              <a:rPr lang="en-US" smtClean="0"/>
              <a:pPr/>
              <a:t>24</a:t>
            </a:fld>
            <a:endParaRPr lang="en-US" dirty="0"/>
          </a:p>
        </p:txBody>
      </p:sp>
      <p:sp>
        <p:nvSpPr>
          <p:cNvPr id="7" name="標題 1"/>
          <p:cNvSpPr>
            <a:spLocks noGrp="1"/>
          </p:cNvSpPr>
          <p:nvPr>
            <p:ph type="title"/>
          </p:nvPr>
        </p:nvSpPr>
        <p:spPr>
          <a:xfrm>
            <a:off x="1066800" y="550049"/>
            <a:ext cx="7086600" cy="487363"/>
          </a:xfrm>
        </p:spPr>
        <p:txBody>
          <a:bodyPr>
            <a:normAutofit fontScale="90000"/>
          </a:bodyPr>
          <a:lstStyle/>
          <a:p>
            <a:r>
              <a:rPr lang="en-US" altLang="zh-TW" dirty="0"/>
              <a:t>III. </a:t>
            </a:r>
            <a:r>
              <a:rPr lang="en-US" altLang="zh-TW" dirty="0" smtClean="0"/>
              <a:t>Impacts on Hong Kong economy?</a:t>
            </a:r>
            <a:br>
              <a:rPr lang="en-US" altLang="zh-TW" dirty="0" smtClean="0"/>
            </a:br>
            <a:r>
              <a:rPr lang="en-US" altLang="zh-TW" dirty="0" err="1" smtClean="0"/>
              <a:t>Labour</a:t>
            </a:r>
            <a:r>
              <a:rPr lang="en-US" altLang="zh-TW" dirty="0" smtClean="0"/>
              <a:t> Market</a:t>
            </a:r>
            <a:endParaRPr lang="zh-HK" altLang="en-US" dirty="0"/>
          </a:p>
        </p:txBody>
      </p:sp>
    </p:spTree>
    <p:extLst>
      <p:ext uri="{BB962C8B-B14F-4D97-AF65-F5344CB8AC3E}">
        <p14:creationId xmlns:p14="http://schemas.microsoft.com/office/powerpoint/2010/main" val="2235009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0"/>
          </p:nvPr>
        </p:nvSpPr>
        <p:spPr/>
        <p:txBody>
          <a:bodyPr/>
          <a:lstStyle/>
          <a:p>
            <a:fld id="{D57F1E4F-1CFF-5643-939E-217C01CDF565}" type="slidenum">
              <a:rPr lang="en-US" smtClean="0"/>
              <a:pPr/>
              <a:t>25</a:t>
            </a:fld>
            <a:endParaRPr lang="en-US" dirty="0"/>
          </a:p>
        </p:txBody>
      </p:sp>
      <p:sp>
        <p:nvSpPr>
          <p:cNvPr id="8" name="內容版面配置區 2"/>
          <p:cNvSpPr txBox="1">
            <a:spLocks/>
          </p:cNvSpPr>
          <p:nvPr/>
        </p:nvSpPr>
        <p:spPr bwMode="gray">
          <a:xfrm>
            <a:off x="425198" y="1592511"/>
            <a:ext cx="8267494" cy="4562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1" fontAlgn="base" hangingPunct="1">
              <a:spcBef>
                <a:spcPct val="20000"/>
              </a:spcBef>
              <a:spcAft>
                <a:spcPct val="0"/>
              </a:spcAft>
              <a:buClr>
                <a:schemeClr val="accent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r>
              <a:rPr lang="en-US" altLang="zh-TW" sz="2200" dirty="0" smtClean="0">
                <a:solidFill>
                  <a:srgbClr val="0070C0"/>
                </a:solidFill>
              </a:rPr>
              <a:t>Extended enquiry: Which </a:t>
            </a:r>
            <a:r>
              <a:rPr lang="en-US" altLang="zh-TW" sz="2200" dirty="0">
                <a:solidFill>
                  <a:srgbClr val="0070C0"/>
                </a:solidFill>
              </a:rPr>
              <a:t>group of people (Male or female? </a:t>
            </a:r>
            <a:r>
              <a:rPr lang="en-US" altLang="zh-TW" sz="2200" dirty="0" smtClean="0">
                <a:solidFill>
                  <a:srgbClr val="0070C0"/>
                </a:solidFill>
              </a:rPr>
              <a:t>Which age group?) </a:t>
            </a:r>
            <a:r>
              <a:rPr lang="en-US" altLang="zh-TW" sz="2200" dirty="0">
                <a:solidFill>
                  <a:srgbClr val="0070C0"/>
                </a:solidFill>
              </a:rPr>
              <a:t>are more likely </a:t>
            </a:r>
            <a:r>
              <a:rPr lang="en-US" altLang="zh-TW" sz="2200" dirty="0" smtClean="0">
                <a:solidFill>
                  <a:srgbClr val="0070C0"/>
                </a:solidFill>
              </a:rPr>
              <a:t>to </a:t>
            </a:r>
            <a:r>
              <a:rPr lang="en-US" altLang="zh-TW" sz="2200" dirty="0">
                <a:solidFill>
                  <a:srgbClr val="0070C0"/>
                </a:solidFill>
              </a:rPr>
              <a:t>leave the </a:t>
            </a:r>
            <a:r>
              <a:rPr lang="en-US" altLang="zh-TW" sz="2200" dirty="0" err="1">
                <a:solidFill>
                  <a:srgbClr val="0070C0"/>
                </a:solidFill>
              </a:rPr>
              <a:t>labour</a:t>
            </a:r>
            <a:r>
              <a:rPr lang="en-US" altLang="zh-TW" sz="2200" dirty="0">
                <a:solidFill>
                  <a:srgbClr val="0070C0"/>
                </a:solidFill>
              </a:rPr>
              <a:t> </a:t>
            </a:r>
            <a:r>
              <a:rPr lang="en-US" altLang="zh-TW" sz="2200" dirty="0" smtClean="0">
                <a:solidFill>
                  <a:srgbClr val="0070C0"/>
                </a:solidFill>
              </a:rPr>
              <a:t>force when </a:t>
            </a:r>
            <a:r>
              <a:rPr lang="en-US" altLang="zh-TW" sz="2200" dirty="0">
                <a:solidFill>
                  <a:srgbClr val="0070C0"/>
                </a:solidFill>
              </a:rPr>
              <a:t>they </a:t>
            </a:r>
            <a:r>
              <a:rPr lang="en-US" altLang="zh-TW" sz="2200" dirty="0" smtClean="0">
                <a:solidFill>
                  <a:srgbClr val="0070C0"/>
                </a:solidFill>
              </a:rPr>
              <a:t>lose their jobs? </a:t>
            </a:r>
            <a:r>
              <a:rPr lang="en-US" altLang="zh-TW" sz="2200" dirty="0">
                <a:solidFill>
                  <a:srgbClr val="0070C0"/>
                </a:solidFill>
              </a:rPr>
              <a:t>To answer this question, what kinds of reference do we need?</a:t>
            </a:r>
            <a:endParaRPr lang="zh-HK" altLang="en-US" sz="2200" dirty="0">
              <a:solidFill>
                <a:srgbClr val="0070C0"/>
              </a:solidFill>
            </a:endParaRPr>
          </a:p>
          <a:p>
            <a:pPr marL="0" indent="0" defTabSz="914400">
              <a:buNone/>
            </a:pPr>
            <a:endParaRPr lang="zh-HK" altLang="en-US" kern="0" dirty="0"/>
          </a:p>
          <a:p>
            <a:pPr defTabSz="914400"/>
            <a:endParaRPr lang="zh-HK" altLang="en-US" kern="0" dirty="0"/>
          </a:p>
        </p:txBody>
      </p:sp>
      <p:pic>
        <p:nvPicPr>
          <p:cNvPr id="4098" name="Picture 2" descr="C:\Users\user\AppData\Local\Microsoft\Windows\INetCache\IE\HZ3VNXZ6\information-1019913_960_720[1].jpg"/>
          <p:cNvPicPr>
            <a:picLocks noChangeAspect="1" noChangeArrowheads="1"/>
          </p:cNvPicPr>
          <p:nvPr/>
        </p:nvPicPr>
        <p:blipFill rotWithShape="1">
          <a:blip r:embed="rId2">
            <a:extLst>
              <a:ext uri="{28A0092B-C50C-407E-A947-70E740481C1C}">
                <a14:useLocalDpi xmlns:a14="http://schemas.microsoft.com/office/drawing/2010/main" val="0"/>
              </a:ext>
            </a:extLst>
          </a:blip>
          <a:srcRect t="33043"/>
          <a:stretch/>
        </p:blipFill>
        <p:spPr bwMode="auto">
          <a:xfrm>
            <a:off x="559273" y="3377054"/>
            <a:ext cx="4082136" cy="27332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user\AppData\Local\Microsoft\Windows\INetCache\IE\IJPS376J\question-mark-1019983_64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409" y="3219484"/>
            <a:ext cx="2665714" cy="2665714"/>
          </a:xfrm>
          <a:prstGeom prst="rect">
            <a:avLst/>
          </a:prstGeom>
          <a:noFill/>
          <a:extLst>
            <a:ext uri="{909E8E84-426E-40DD-AFC4-6F175D3DCCD1}">
              <a14:hiddenFill xmlns:a14="http://schemas.microsoft.com/office/drawing/2010/main">
                <a:solidFill>
                  <a:srgbClr val="FFFFFF"/>
                </a:solidFill>
              </a14:hiddenFill>
            </a:ext>
          </a:extLst>
        </p:spPr>
      </p:pic>
      <p:sp>
        <p:nvSpPr>
          <p:cNvPr id="9" name="標題 1"/>
          <p:cNvSpPr>
            <a:spLocks noGrp="1"/>
          </p:cNvSpPr>
          <p:nvPr>
            <p:ph type="title"/>
          </p:nvPr>
        </p:nvSpPr>
        <p:spPr>
          <a:xfrm>
            <a:off x="1066800" y="550049"/>
            <a:ext cx="7086600" cy="487363"/>
          </a:xfrm>
        </p:spPr>
        <p:txBody>
          <a:bodyPr>
            <a:normAutofit fontScale="90000"/>
          </a:bodyPr>
          <a:lstStyle/>
          <a:p>
            <a:r>
              <a:rPr lang="en-US" altLang="zh-TW" dirty="0"/>
              <a:t>III. </a:t>
            </a:r>
            <a:r>
              <a:rPr lang="en-US" altLang="zh-TW" dirty="0" smtClean="0"/>
              <a:t>Impacts on Hong Kong economy?</a:t>
            </a:r>
            <a:br>
              <a:rPr lang="en-US" altLang="zh-TW" dirty="0" smtClean="0"/>
            </a:br>
            <a:r>
              <a:rPr lang="en-US" altLang="zh-TW" dirty="0" err="1" smtClean="0"/>
              <a:t>Labour</a:t>
            </a:r>
            <a:r>
              <a:rPr lang="en-US" altLang="zh-TW" dirty="0" smtClean="0"/>
              <a:t> Market</a:t>
            </a:r>
            <a:endParaRPr lang="zh-HK" altLang="en-US" dirty="0"/>
          </a:p>
        </p:txBody>
      </p:sp>
    </p:spTree>
    <p:extLst>
      <p:ext uri="{BB962C8B-B14F-4D97-AF65-F5344CB8AC3E}">
        <p14:creationId xmlns:p14="http://schemas.microsoft.com/office/powerpoint/2010/main" val="17304922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5328"/>
            <a:ext cx="7886700" cy="1325563"/>
          </a:xfrm>
        </p:spPr>
        <p:txBody>
          <a:bodyPr>
            <a:normAutofit/>
          </a:bodyPr>
          <a:lstStyle/>
          <a:p>
            <a:r>
              <a:rPr lang="en-US" altLang="zh-TW" dirty="0"/>
              <a:t>III. </a:t>
            </a:r>
            <a:r>
              <a:rPr lang="en-US" altLang="zh-TW" dirty="0" smtClean="0"/>
              <a:t>Impacts on Hong Kong economy?</a:t>
            </a:r>
            <a:br>
              <a:rPr lang="en-US" altLang="zh-TW" dirty="0" smtClean="0"/>
            </a:br>
            <a:r>
              <a:rPr lang="en-US" altLang="zh-TW" dirty="0" smtClean="0"/>
              <a:t>Analysis with economic model</a:t>
            </a:r>
            <a:endParaRPr lang="zh-HK" altLang="en-US" dirty="0"/>
          </a:p>
        </p:txBody>
      </p:sp>
      <p:sp>
        <p:nvSpPr>
          <p:cNvPr id="3" name="內容版面配置區 2"/>
          <p:cNvSpPr>
            <a:spLocks noGrp="1"/>
          </p:cNvSpPr>
          <p:nvPr>
            <p:ph idx="1"/>
          </p:nvPr>
        </p:nvSpPr>
        <p:spPr>
          <a:xfrm>
            <a:off x="628650" y="1173969"/>
            <a:ext cx="8376805" cy="1904954"/>
          </a:xfrm>
        </p:spPr>
        <p:txBody>
          <a:bodyPr>
            <a:normAutofit fontScale="85000" lnSpcReduction="20000"/>
          </a:bodyPr>
          <a:lstStyle/>
          <a:p>
            <a:r>
              <a:rPr lang="en-US" altLang="zh-TW" sz="2000" dirty="0" smtClean="0"/>
              <a:t>Aggregate supply-aggregate demand model</a:t>
            </a:r>
          </a:p>
          <a:p>
            <a:r>
              <a:rPr lang="en-US" altLang="zh-TW" sz="2000" dirty="0" smtClean="0"/>
              <a:t>GDP</a:t>
            </a:r>
            <a:r>
              <a:rPr lang="zh-HK" altLang="en-US" sz="2000" dirty="0" smtClean="0"/>
              <a:t> </a:t>
            </a:r>
            <a:r>
              <a:rPr lang="en-US" altLang="zh-TW" sz="2000" dirty="0"/>
              <a:t>= C + I + G + X – </a:t>
            </a:r>
            <a:r>
              <a:rPr lang="en-US" altLang="zh-TW" sz="2000" dirty="0" smtClean="0"/>
              <a:t>M</a:t>
            </a:r>
          </a:p>
          <a:p>
            <a:r>
              <a:rPr lang="en-US" altLang="zh-TW" sz="2000" dirty="0" smtClean="0"/>
              <a:t>For simplicity, we assume the long run aggregate supply is not affected by the epidemic</a:t>
            </a:r>
            <a:endParaRPr lang="en-US" altLang="zh-TW" sz="2000" dirty="0"/>
          </a:p>
          <a:p>
            <a:r>
              <a:rPr lang="en-US" altLang="zh-TW" sz="2000" dirty="0" smtClean="0"/>
              <a:t>When C, I, X decrease</a:t>
            </a:r>
            <a:r>
              <a:rPr lang="en-US" altLang="zh-TW" sz="2000" dirty="0" smtClean="0">
                <a:sym typeface="Wingdings" panose="05000000000000000000" pitchFamily="2" charset="2"/>
              </a:rPr>
              <a:t> Aggregate demand will decrease</a:t>
            </a:r>
          </a:p>
          <a:p>
            <a:r>
              <a:rPr lang="en-US" altLang="zh-TW" sz="2000" dirty="0" smtClean="0">
                <a:sym typeface="Wingdings" panose="05000000000000000000" pitchFamily="2" charset="2"/>
              </a:rPr>
              <a:t>When workers and factories suspend working due to the epidemic short run aggregate supply will fall</a:t>
            </a:r>
            <a:endParaRPr lang="zh-HK" altLang="en-US" sz="2000" dirty="0"/>
          </a:p>
        </p:txBody>
      </p:sp>
      <p:sp>
        <p:nvSpPr>
          <p:cNvPr id="39" name="投影片編號版面配置區 38"/>
          <p:cNvSpPr>
            <a:spLocks noGrp="1"/>
          </p:cNvSpPr>
          <p:nvPr>
            <p:ph type="sldNum" sz="quarter" idx="10"/>
          </p:nvPr>
        </p:nvSpPr>
        <p:spPr/>
        <p:txBody>
          <a:bodyPr/>
          <a:lstStyle/>
          <a:p>
            <a:fld id="{D57F1E4F-1CFF-5643-939E-217C01CDF565}" type="slidenum">
              <a:rPr lang="en-US" smtClean="0"/>
              <a:pPr/>
              <a:t>26</a:t>
            </a:fld>
            <a:endParaRPr lang="en-US" dirty="0"/>
          </a:p>
        </p:txBody>
      </p:sp>
      <p:cxnSp>
        <p:nvCxnSpPr>
          <p:cNvPr id="5" name="直線單箭頭接點 4"/>
          <p:cNvCxnSpPr/>
          <p:nvPr/>
        </p:nvCxnSpPr>
        <p:spPr>
          <a:xfrm flipV="1">
            <a:off x="2704699" y="3301466"/>
            <a:ext cx="0" cy="25891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直線單箭頭接點 7"/>
          <p:cNvCxnSpPr/>
          <p:nvPr/>
        </p:nvCxnSpPr>
        <p:spPr>
          <a:xfrm>
            <a:off x="2704699" y="5909911"/>
            <a:ext cx="38404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文字方塊 8"/>
          <p:cNvSpPr txBox="1"/>
          <p:nvPr/>
        </p:nvSpPr>
        <p:spPr>
          <a:xfrm>
            <a:off x="2103120" y="2981864"/>
            <a:ext cx="1203158" cy="338554"/>
          </a:xfrm>
          <a:prstGeom prst="rect">
            <a:avLst/>
          </a:prstGeom>
          <a:noFill/>
        </p:spPr>
        <p:txBody>
          <a:bodyPr wrap="square" rtlCol="0">
            <a:spAutoFit/>
          </a:bodyPr>
          <a:lstStyle/>
          <a:p>
            <a:r>
              <a:rPr lang="en-US" altLang="zh-TW" sz="1600" dirty="0" smtClean="0"/>
              <a:t>Price level</a:t>
            </a:r>
            <a:endParaRPr lang="zh-HK" altLang="en-US" sz="1600" dirty="0"/>
          </a:p>
        </p:txBody>
      </p:sp>
      <p:sp>
        <p:nvSpPr>
          <p:cNvPr id="10" name="文字方塊 9"/>
          <p:cNvSpPr txBox="1"/>
          <p:nvPr/>
        </p:nvSpPr>
        <p:spPr>
          <a:xfrm>
            <a:off x="6163377" y="5940392"/>
            <a:ext cx="1203158" cy="369332"/>
          </a:xfrm>
          <a:prstGeom prst="rect">
            <a:avLst/>
          </a:prstGeom>
          <a:noFill/>
        </p:spPr>
        <p:txBody>
          <a:bodyPr wrap="square" rtlCol="0">
            <a:spAutoFit/>
          </a:bodyPr>
          <a:lstStyle/>
          <a:p>
            <a:r>
              <a:rPr lang="en-US" altLang="zh-TW" dirty="0" smtClean="0"/>
              <a:t>Output</a:t>
            </a:r>
            <a:endParaRPr lang="zh-HK" altLang="en-US" dirty="0"/>
          </a:p>
        </p:txBody>
      </p:sp>
      <p:sp>
        <p:nvSpPr>
          <p:cNvPr id="11" name="文字方塊 10"/>
          <p:cNvSpPr txBox="1"/>
          <p:nvPr/>
        </p:nvSpPr>
        <p:spPr>
          <a:xfrm>
            <a:off x="2460859" y="5909911"/>
            <a:ext cx="487680" cy="369332"/>
          </a:xfrm>
          <a:prstGeom prst="rect">
            <a:avLst/>
          </a:prstGeom>
          <a:noFill/>
        </p:spPr>
        <p:txBody>
          <a:bodyPr wrap="square" rtlCol="0">
            <a:spAutoFit/>
          </a:bodyPr>
          <a:lstStyle/>
          <a:p>
            <a:r>
              <a:rPr lang="en-US" altLang="zh-TW" dirty="0" smtClean="0"/>
              <a:t>0</a:t>
            </a:r>
            <a:endParaRPr lang="zh-HK" altLang="en-US" dirty="0"/>
          </a:p>
        </p:txBody>
      </p:sp>
      <p:cxnSp>
        <p:nvCxnSpPr>
          <p:cNvPr id="13" name="直線接點 12"/>
          <p:cNvCxnSpPr/>
          <p:nvPr/>
        </p:nvCxnSpPr>
        <p:spPr>
          <a:xfrm>
            <a:off x="4774131" y="3351196"/>
            <a:ext cx="19250" cy="2558715"/>
          </a:xfrm>
          <a:prstGeom prst="line">
            <a:avLst/>
          </a:prstGeom>
        </p:spPr>
        <p:style>
          <a:lnRef idx="1">
            <a:schemeClr val="dk1"/>
          </a:lnRef>
          <a:fillRef idx="0">
            <a:schemeClr val="dk1"/>
          </a:fillRef>
          <a:effectRef idx="0">
            <a:schemeClr val="dk1"/>
          </a:effectRef>
          <a:fontRef idx="minor">
            <a:schemeClr val="tx1"/>
          </a:fontRef>
        </p:style>
      </p:cxnSp>
      <p:sp>
        <p:nvSpPr>
          <p:cNvPr id="15" name="文字方塊 14"/>
          <p:cNvSpPr txBox="1"/>
          <p:nvPr/>
        </p:nvSpPr>
        <p:spPr>
          <a:xfrm>
            <a:off x="4389115" y="3058722"/>
            <a:ext cx="788470" cy="375203"/>
          </a:xfrm>
          <a:prstGeom prst="rect">
            <a:avLst/>
          </a:prstGeom>
          <a:noFill/>
        </p:spPr>
        <p:txBody>
          <a:bodyPr wrap="square" rtlCol="0">
            <a:spAutoFit/>
          </a:bodyPr>
          <a:lstStyle/>
          <a:p>
            <a:r>
              <a:rPr lang="en-US" altLang="zh-TW" dirty="0" smtClean="0"/>
              <a:t>LRAS</a:t>
            </a:r>
            <a:endParaRPr lang="zh-HK" altLang="en-US" dirty="0"/>
          </a:p>
        </p:txBody>
      </p:sp>
      <p:cxnSp>
        <p:nvCxnSpPr>
          <p:cNvPr id="17" name="直線接點 16"/>
          <p:cNvCxnSpPr/>
          <p:nvPr/>
        </p:nvCxnSpPr>
        <p:spPr>
          <a:xfrm>
            <a:off x="3667225" y="3686476"/>
            <a:ext cx="2358190" cy="1915427"/>
          </a:xfrm>
          <a:prstGeom prst="line">
            <a:avLst/>
          </a:prstGeom>
        </p:spPr>
        <p:style>
          <a:lnRef idx="1">
            <a:schemeClr val="dk1"/>
          </a:lnRef>
          <a:fillRef idx="0">
            <a:schemeClr val="dk1"/>
          </a:fillRef>
          <a:effectRef idx="0">
            <a:schemeClr val="dk1"/>
          </a:effectRef>
          <a:fontRef idx="minor">
            <a:schemeClr val="tx1"/>
          </a:fontRef>
        </p:style>
      </p:cxnSp>
      <p:sp>
        <p:nvSpPr>
          <p:cNvPr id="18" name="文字方塊 17"/>
          <p:cNvSpPr txBox="1"/>
          <p:nvPr/>
        </p:nvSpPr>
        <p:spPr>
          <a:xfrm>
            <a:off x="6006165" y="5262085"/>
            <a:ext cx="681789" cy="375203"/>
          </a:xfrm>
          <a:prstGeom prst="rect">
            <a:avLst/>
          </a:prstGeom>
          <a:noFill/>
        </p:spPr>
        <p:txBody>
          <a:bodyPr wrap="square" rtlCol="0">
            <a:spAutoFit/>
          </a:bodyPr>
          <a:lstStyle/>
          <a:p>
            <a:r>
              <a:rPr lang="en-US" altLang="zh-TW" dirty="0" smtClean="0"/>
              <a:t>AD1</a:t>
            </a:r>
            <a:endParaRPr lang="zh-HK" altLang="en-US" dirty="0"/>
          </a:p>
        </p:txBody>
      </p:sp>
      <p:cxnSp>
        <p:nvCxnSpPr>
          <p:cNvPr id="19" name="直線接點 18"/>
          <p:cNvCxnSpPr/>
          <p:nvPr/>
        </p:nvCxnSpPr>
        <p:spPr>
          <a:xfrm>
            <a:off x="3142648" y="3777824"/>
            <a:ext cx="2358190" cy="1915427"/>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文字方塊 19"/>
          <p:cNvSpPr txBox="1"/>
          <p:nvPr/>
        </p:nvSpPr>
        <p:spPr>
          <a:xfrm>
            <a:off x="5481588" y="5468933"/>
            <a:ext cx="681789" cy="375203"/>
          </a:xfrm>
          <a:prstGeom prst="rect">
            <a:avLst/>
          </a:prstGeom>
          <a:noFill/>
        </p:spPr>
        <p:txBody>
          <a:bodyPr wrap="square" rtlCol="0">
            <a:spAutoFit/>
          </a:bodyPr>
          <a:lstStyle/>
          <a:p>
            <a:r>
              <a:rPr lang="en-US" altLang="zh-TW" dirty="0" smtClean="0"/>
              <a:t>AD2</a:t>
            </a:r>
            <a:endParaRPr lang="zh-HK" altLang="en-US" dirty="0"/>
          </a:p>
        </p:txBody>
      </p:sp>
      <p:cxnSp>
        <p:nvCxnSpPr>
          <p:cNvPr id="22" name="直線接點 21"/>
          <p:cNvCxnSpPr/>
          <p:nvPr/>
        </p:nvCxnSpPr>
        <p:spPr>
          <a:xfrm flipV="1">
            <a:off x="3306278" y="3686476"/>
            <a:ext cx="2786514" cy="19154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文字方塊 22"/>
          <p:cNvSpPr txBox="1"/>
          <p:nvPr/>
        </p:nvSpPr>
        <p:spPr>
          <a:xfrm>
            <a:off x="5895362" y="3411448"/>
            <a:ext cx="1148233" cy="369332"/>
          </a:xfrm>
          <a:prstGeom prst="rect">
            <a:avLst/>
          </a:prstGeom>
          <a:noFill/>
        </p:spPr>
        <p:txBody>
          <a:bodyPr wrap="square" rtlCol="0">
            <a:spAutoFit/>
          </a:bodyPr>
          <a:lstStyle/>
          <a:p>
            <a:r>
              <a:rPr lang="en-US" altLang="zh-TW" dirty="0" smtClean="0"/>
              <a:t>SRAS1</a:t>
            </a:r>
            <a:endParaRPr lang="zh-HK" altLang="en-US" dirty="0"/>
          </a:p>
        </p:txBody>
      </p:sp>
      <p:cxnSp>
        <p:nvCxnSpPr>
          <p:cNvPr id="24" name="直線接點 23"/>
          <p:cNvCxnSpPr/>
          <p:nvPr/>
        </p:nvCxnSpPr>
        <p:spPr>
          <a:xfrm flipV="1">
            <a:off x="3152275" y="3559747"/>
            <a:ext cx="2313270" cy="1570518"/>
          </a:xfrm>
          <a:prstGeom prst="line">
            <a:avLst/>
          </a:prstGeom>
          <a:ln w="158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文字方塊 24"/>
          <p:cNvSpPr txBox="1"/>
          <p:nvPr/>
        </p:nvSpPr>
        <p:spPr>
          <a:xfrm>
            <a:off x="5150426" y="3212293"/>
            <a:ext cx="1214165" cy="369332"/>
          </a:xfrm>
          <a:prstGeom prst="rect">
            <a:avLst/>
          </a:prstGeom>
          <a:noFill/>
        </p:spPr>
        <p:txBody>
          <a:bodyPr wrap="square" rtlCol="0">
            <a:spAutoFit/>
          </a:bodyPr>
          <a:lstStyle/>
          <a:p>
            <a:r>
              <a:rPr lang="en-US" altLang="zh-TW" dirty="0" smtClean="0"/>
              <a:t>SRAS2</a:t>
            </a:r>
            <a:endParaRPr lang="zh-HK" altLang="en-US" dirty="0"/>
          </a:p>
        </p:txBody>
      </p:sp>
      <p:cxnSp>
        <p:nvCxnSpPr>
          <p:cNvPr id="29" name="直線接點 28"/>
          <p:cNvCxnSpPr/>
          <p:nvPr/>
        </p:nvCxnSpPr>
        <p:spPr>
          <a:xfrm>
            <a:off x="4052235" y="4533499"/>
            <a:ext cx="19250" cy="1347537"/>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30" name="文字方塊 29"/>
          <p:cNvSpPr txBox="1"/>
          <p:nvPr/>
        </p:nvSpPr>
        <p:spPr>
          <a:xfrm>
            <a:off x="4452486" y="5934521"/>
            <a:ext cx="681789" cy="375203"/>
          </a:xfrm>
          <a:prstGeom prst="rect">
            <a:avLst/>
          </a:prstGeom>
          <a:noFill/>
        </p:spPr>
        <p:txBody>
          <a:bodyPr wrap="square" rtlCol="0">
            <a:spAutoFit/>
          </a:bodyPr>
          <a:lstStyle/>
          <a:p>
            <a:r>
              <a:rPr lang="en-US" altLang="zh-TW" dirty="0"/>
              <a:t> </a:t>
            </a:r>
            <a:r>
              <a:rPr lang="en-US" altLang="zh-TW" dirty="0" smtClean="0"/>
              <a:t>  Y1</a:t>
            </a:r>
            <a:endParaRPr lang="zh-HK" altLang="en-US" dirty="0"/>
          </a:p>
        </p:txBody>
      </p:sp>
      <p:sp>
        <p:nvSpPr>
          <p:cNvPr id="31" name="文字方塊 30"/>
          <p:cNvSpPr txBox="1"/>
          <p:nvPr/>
        </p:nvSpPr>
        <p:spPr>
          <a:xfrm>
            <a:off x="3651175" y="5949305"/>
            <a:ext cx="681789" cy="375203"/>
          </a:xfrm>
          <a:prstGeom prst="rect">
            <a:avLst/>
          </a:prstGeom>
          <a:noFill/>
        </p:spPr>
        <p:txBody>
          <a:bodyPr wrap="square" rtlCol="0">
            <a:spAutoFit/>
          </a:bodyPr>
          <a:lstStyle/>
          <a:p>
            <a:r>
              <a:rPr lang="en-US" altLang="zh-TW" dirty="0"/>
              <a:t> </a:t>
            </a:r>
            <a:r>
              <a:rPr lang="en-US" altLang="zh-TW" dirty="0" smtClean="0"/>
              <a:t>  Y2</a:t>
            </a:r>
            <a:endParaRPr lang="zh-HK" altLang="en-US" dirty="0"/>
          </a:p>
        </p:txBody>
      </p:sp>
      <p:cxnSp>
        <p:nvCxnSpPr>
          <p:cNvPr id="33" name="直線單箭頭接點 32"/>
          <p:cNvCxnSpPr/>
          <p:nvPr/>
        </p:nvCxnSpPr>
        <p:spPr>
          <a:xfrm flipH="1">
            <a:off x="5313145" y="3777824"/>
            <a:ext cx="340894" cy="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p:nvPr/>
        </p:nvCxnSpPr>
        <p:spPr>
          <a:xfrm flipH="1">
            <a:off x="5142698" y="5255576"/>
            <a:ext cx="340894" cy="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flipH="1">
            <a:off x="4101967" y="5637288"/>
            <a:ext cx="597569" cy="19246"/>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804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33137" y="1039529"/>
            <a:ext cx="8240726" cy="5226518"/>
          </a:xfrm>
        </p:spPr>
        <p:txBody>
          <a:bodyPr>
            <a:normAutofit/>
          </a:bodyPr>
          <a:lstStyle/>
          <a:p>
            <a:pPr marL="0" indent="0">
              <a:buNone/>
            </a:pPr>
            <a:r>
              <a:rPr lang="en-US" altLang="zh-TW" sz="2400" dirty="0" smtClean="0"/>
              <a:t>What is the nature of this budget? How can we know?</a:t>
            </a:r>
            <a:endParaRPr lang="zh-HK" altLang="en-US" sz="2400" dirty="0"/>
          </a:p>
        </p:txBody>
      </p:sp>
      <p:sp>
        <p:nvSpPr>
          <p:cNvPr id="8" name="投影片編號版面配置區 7"/>
          <p:cNvSpPr>
            <a:spLocks noGrp="1"/>
          </p:cNvSpPr>
          <p:nvPr>
            <p:ph type="sldNum" sz="quarter" idx="10"/>
          </p:nvPr>
        </p:nvSpPr>
        <p:spPr/>
        <p:txBody>
          <a:bodyPr/>
          <a:lstStyle/>
          <a:p>
            <a:fld id="{D57F1E4F-1CFF-5643-939E-217C01CDF565}" type="slidenum">
              <a:rPr lang="en-US" smtClean="0"/>
              <a:pPr/>
              <a:t>27</a:t>
            </a:fld>
            <a:endParaRPr lang="en-US" dirty="0"/>
          </a:p>
        </p:txBody>
      </p:sp>
      <p:sp>
        <p:nvSpPr>
          <p:cNvPr id="7" name="矩形 6"/>
          <p:cNvSpPr/>
          <p:nvPr/>
        </p:nvSpPr>
        <p:spPr>
          <a:xfrm>
            <a:off x="952894" y="4843582"/>
            <a:ext cx="7314411" cy="1446550"/>
          </a:xfrm>
          <a:prstGeom prst="rect">
            <a:avLst/>
          </a:prstGeom>
        </p:spPr>
        <p:txBody>
          <a:bodyPr wrap="square">
            <a:spAutoFit/>
          </a:bodyPr>
          <a:lstStyle/>
          <a:p>
            <a:pPr algn="just"/>
            <a:r>
              <a:rPr lang="en-US" altLang="zh-TW" sz="2200" dirty="0" smtClean="0">
                <a:sym typeface="Wingdings" panose="05000000000000000000" pitchFamily="2" charset="2"/>
              </a:rPr>
              <a:t>Deficit budget:</a:t>
            </a:r>
            <a:endParaRPr lang="en-US" altLang="zh-TW" sz="2200" dirty="0" smtClean="0"/>
          </a:p>
          <a:p>
            <a:pPr algn="just"/>
            <a:r>
              <a:rPr lang="en-US" altLang="zh-TW" sz="2200" dirty="0" smtClean="0">
                <a:sym typeface="Wingdings" panose="05000000000000000000" pitchFamily="2" charset="2"/>
              </a:rPr>
              <a:t>estimated expenditure &gt; estimated revenue</a:t>
            </a:r>
            <a:endParaRPr lang="zh-HK" altLang="en-US" sz="2200" dirty="0" smtClean="0"/>
          </a:p>
          <a:p>
            <a:pPr algn="just"/>
            <a:r>
              <a:rPr lang="en-US" altLang="zh-TW" sz="2200" dirty="0" smtClean="0">
                <a:sym typeface="Wingdings" panose="05000000000000000000" pitchFamily="2" charset="2"/>
              </a:rPr>
              <a:t>expansionary fiscal policy  stimulate the economy through counter-cyclical measures</a:t>
            </a:r>
            <a:endParaRPr lang="en-US" altLang="zh-TW" sz="2200" dirty="0" smtClean="0"/>
          </a:p>
        </p:txBody>
      </p:sp>
      <p:sp>
        <p:nvSpPr>
          <p:cNvPr id="9" name="標題 1"/>
          <p:cNvSpPr>
            <a:spLocks noGrp="1"/>
          </p:cNvSpPr>
          <p:nvPr>
            <p:ph type="title"/>
          </p:nvPr>
        </p:nvSpPr>
        <p:spPr>
          <a:xfrm>
            <a:off x="876116" y="388932"/>
            <a:ext cx="7886700" cy="578150"/>
          </a:xfrm>
        </p:spPr>
        <p:txBody>
          <a:bodyPr>
            <a:noAutofit/>
          </a:bodyPr>
          <a:lstStyle/>
          <a:p>
            <a:r>
              <a:rPr lang="en-US" altLang="zh-TW" sz="2400" dirty="0"/>
              <a:t>How does the Hong Kong government respond to economic difficulties through fiscal policy</a:t>
            </a:r>
            <a:r>
              <a:rPr lang="en-US" altLang="zh-TW" sz="2400" dirty="0" smtClean="0"/>
              <a:t>?</a:t>
            </a:r>
            <a:endParaRPr lang="zh-HK" altLang="en-US" sz="2400" dirty="0"/>
          </a:p>
        </p:txBody>
      </p:sp>
      <p:pic>
        <p:nvPicPr>
          <p:cNvPr id="2" name="圖片 1"/>
          <p:cNvPicPr>
            <a:picLocks noChangeAspect="1"/>
          </p:cNvPicPr>
          <p:nvPr/>
        </p:nvPicPr>
        <p:blipFill rotWithShape="1">
          <a:blip r:embed="rId2"/>
          <a:srcRect l="70" t="47867"/>
          <a:stretch/>
        </p:blipFill>
        <p:spPr>
          <a:xfrm>
            <a:off x="1059871" y="1561076"/>
            <a:ext cx="6946900" cy="30429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8215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38716" y="1018607"/>
            <a:ext cx="7886700" cy="4983430"/>
          </a:xfrm>
        </p:spPr>
        <p:txBody>
          <a:bodyPr/>
          <a:lstStyle/>
          <a:p>
            <a:pPr marL="0" indent="0">
              <a:buNone/>
            </a:pPr>
            <a:r>
              <a:rPr lang="en-US" altLang="zh-TW" sz="2200" dirty="0" smtClean="0"/>
              <a:t>Which component(s) of GDP is/are affected by the following measures?</a:t>
            </a:r>
            <a:endParaRPr lang="zh-HK" altLang="en-US" sz="2200" dirty="0"/>
          </a:p>
        </p:txBody>
      </p:sp>
      <p:sp>
        <p:nvSpPr>
          <p:cNvPr id="7" name="投影片編號版面配置區 6"/>
          <p:cNvSpPr>
            <a:spLocks noGrp="1"/>
          </p:cNvSpPr>
          <p:nvPr>
            <p:ph type="sldNum" sz="quarter" idx="10"/>
          </p:nvPr>
        </p:nvSpPr>
        <p:spPr/>
        <p:txBody>
          <a:bodyPr/>
          <a:lstStyle/>
          <a:p>
            <a:fld id="{D57F1E4F-1CFF-5643-939E-217C01CDF565}" type="slidenum">
              <a:rPr lang="en-US" smtClean="0"/>
              <a:pPr/>
              <a:t>28</a:t>
            </a:fld>
            <a:endParaRPr lang="en-US" dirty="0"/>
          </a:p>
        </p:txBody>
      </p:sp>
      <p:sp>
        <p:nvSpPr>
          <p:cNvPr id="11" name="標題 1"/>
          <p:cNvSpPr>
            <a:spLocks noGrp="1"/>
          </p:cNvSpPr>
          <p:nvPr>
            <p:ph type="title"/>
          </p:nvPr>
        </p:nvSpPr>
        <p:spPr>
          <a:xfrm>
            <a:off x="876116" y="388932"/>
            <a:ext cx="7886700" cy="578150"/>
          </a:xfrm>
        </p:spPr>
        <p:txBody>
          <a:bodyPr>
            <a:noAutofit/>
          </a:bodyPr>
          <a:lstStyle/>
          <a:p>
            <a:r>
              <a:rPr lang="en-US" altLang="zh-TW" sz="2400" dirty="0"/>
              <a:t>How does the Hong Kong government respond to economic difficulties through fiscal policy</a:t>
            </a:r>
            <a:r>
              <a:rPr lang="en-US" altLang="zh-TW" sz="2400" dirty="0" smtClean="0"/>
              <a:t>?</a:t>
            </a:r>
            <a:endParaRPr lang="zh-HK" altLang="en-US" sz="2400" dirty="0"/>
          </a:p>
        </p:txBody>
      </p:sp>
      <p:pic>
        <p:nvPicPr>
          <p:cNvPr id="13" name="圖片 12"/>
          <p:cNvPicPr>
            <a:picLocks noChangeAspect="1"/>
          </p:cNvPicPr>
          <p:nvPr/>
        </p:nvPicPr>
        <p:blipFill rotWithShape="1">
          <a:blip r:embed="rId2"/>
          <a:srcRect l="29149" t="49196" r="49893" b="27920"/>
          <a:stretch/>
        </p:blipFill>
        <p:spPr>
          <a:xfrm>
            <a:off x="544748" y="1895414"/>
            <a:ext cx="3144377" cy="19313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圖片 14"/>
          <p:cNvPicPr>
            <a:picLocks noChangeAspect="1"/>
          </p:cNvPicPr>
          <p:nvPr/>
        </p:nvPicPr>
        <p:blipFill rotWithShape="1">
          <a:blip r:embed="rId3"/>
          <a:srcRect l="24468" t="57139" r="51702" b="18841"/>
          <a:stretch/>
        </p:blipFill>
        <p:spPr>
          <a:xfrm>
            <a:off x="1092964" y="4186511"/>
            <a:ext cx="3646252" cy="20672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圖片 15"/>
          <p:cNvPicPr>
            <a:picLocks noChangeAspect="1"/>
          </p:cNvPicPr>
          <p:nvPr/>
        </p:nvPicPr>
        <p:blipFill rotWithShape="1">
          <a:blip r:embed="rId4"/>
          <a:srcRect l="50694" t="37901" r="28056" b="22592"/>
          <a:stretch/>
        </p:blipFill>
        <p:spPr>
          <a:xfrm>
            <a:off x="5029200" y="1478322"/>
            <a:ext cx="3886200" cy="406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77758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投影片編號版面配置區 16"/>
          <p:cNvSpPr>
            <a:spLocks noGrp="1"/>
          </p:cNvSpPr>
          <p:nvPr>
            <p:ph type="sldNum" sz="quarter" idx="10"/>
          </p:nvPr>
        </p:nvSpPr>
        <p:spPr/>
        <p:txBody>
          <a:bodyPr/>
          <a:lstStyle/>
          <a:p>
            <a:fld id="{D57F1E4F-1CFF-5643-939E-217C01CDF565}" type="slidenum">
              <a:rPr lang="en-US" smtClean="0"/>
              <a:pPr/>
              <a:t>29</a:t>
            </a:fld>
            <a:endParaRPr lang="en-US" dirty="0"/>
          </a:p>
        </p:txBody>
      </p:sp>
      <p:sp>
        <p:nvSpPr>
          <p:cNvPr id="13" name="矩形 12"/>
          <p:cNvSpPr/>
          <p:nvPr/>
        </p:nvSpPr>
        <p:spPr>
          <a:xfrm>
            <a:off x="374128" y="1186158"/>
            <a:ext cx="8388688" cy="769441"/>
          </a:xfrm>
          <a:prstGeom prst="rect">
            <a:avLst/>
          </a:prstGeom>
        </p:spPr>
        <p:txBody>
          <a:bodyPr wrap="square">
            <a:spAutoFit/>
          </a:bodyPr>
          <a:lstStyle/>
          <a:p>
            <a:pPr algn="just"/>
            <a:r>
              <a:rPr lang="en-US" altLang="zh-TW" sz="2200" dirty="0"/>
              <a:t>Which </a:t>
            </a:r>
            <a:r>
              <a:rPr lang="en-US" altLang="zh-TW" sz="2200" dirty="0" smtClean="0"/>
              <a:t>component(s</a:t>
            </a:r>
            <a:r>
              <a:rPr lang="en-US" altLang="zh-TW" sz="2200" dirty="0"/>
              <a:t>) </a:t>
            </a:r>
            <a:r>
              <a:rPr lang="en-US" altLang="zh-TW" sz="2200" dirty="0" smtClean="0"/>
              <a:t>of GDP is/are affected by </a:t>
            </a:r>
            <a:r>
              <a:rPr lang="en-US" altLang="zh-TW" sz="2200" dirty="0"/>
              <a:t>the following measures?</a:t>
            </a:r>
          </a:p>
        </p:txBody>
      </p:sp>
      <p:pic>
        <p:nvPicPr>
          <p:cNvPr id="2" name="圖片 1"/>
          <p:cNvPicPr>
            <a:picLocks noChangeAspect="1"/>
          </p:cNvPicPr>
          <p:nvPr/>
        </p:nvPicPr>
        <p:blipFill rotWithShape="1">
          <a:blip r:embed="rId2"/>
          <a:srcRect l="18472" t="37894" r="52790" b="8272"/>
          <a:stretch/>
        </p:blipFill>
        <p:spPr>
          <a:xfrm>
            <a:off x="374128" y="2174675"/>
            <a:ext cx="3067050" cy="32317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圖片 4"/>
          <p:cNvPicPr>
            <a:picLocks noChangeAspect="1"/>
          </p:cNvPicPr>
          <p:nvPr/>
        </p:nvPicPr>
        <p:blipFill rotWithShape="1">
          <a:blip r:embed="rId3"/>
          <a:srcRect l="18341" t="20686" r="51237" b="26265"/>
          <a:stretch/>
        </p:blipFill>
        <p:spPr>
          <a:xfrm>
            <a:off x="5928142" y="1955599"/>
            <a:ext cx="3013657" cy="2955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圖片 5"/>
          <p:cNvPicPr>
            <a:picLocks noChangeAspect="1"/>
          </p:cNvPicPr>
          <p:nvPr/>
        </p:nvPicPr>
        <p:blipFill rotWithShape="1">
          <a:blip r:embed="rId4"/>
          <a:srcRect l="48750" t="41605" r="23750" b="17407"/>
          <a:stretch/>
        </p:blipFill>
        <p:spPr>
          <a:xfrm>
            <a:off x="3315361" y="3983541"/>
            <a:ext cx="3008209" cy="25220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標題 1"/>
          <p:cNvSpPr>
            <a:spLocks noGrp="1"/>
          </p:cNvSpPr>
          <p:nvPr>
            <p:ph type="title"/>
          </p:nvPr>
        </p:nvSpPr>
        <p:spPr>
          <a:xfrm>
            <a:off x="876116" y="388932"/>
            <a:ext cx="7886700" cy="578150"/>
          </a:xfrm>
        </p:spPr>
        <p:txBody>
          <a:bodyPr>
            <a:noAutofit/>
          </a:bodyPr>
          <a:lstStyle/>
          <a:p>
            <a:r>
              <a:rPr lang="en-US" altLang="zh-TW" sz="2400" dirty="0"/>
              <a:t>How does the Hong Kong government respond to economic difficulties through fiscal policy</a:t>
            </a:r>
            <a:r>
              <a:rPr lang="en-US" altLang="zh-TW" sz="2400" dirty="0" smtClean="0"/>
              <a:t>?</a:t>
            </a:r>
            <a:endParaRPr lang="zh-HK" altLang="en-US" sz="2400" dirty="0"/>
          </a:p>
        </p:txBody>
      </p:sp>
    </p:spTree>
    <p:extLst>
      <p:ext uri="{BB962C8B-B14F-4D97-AF65-F5344CB8AC3E}">
        <p14:creationId xmlns:p14="http://schemas.microsoft.com/office/powerpoint/2010/main" val="519514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899280"/>
            <a:ext cx="7886700" cy="2151737"/>
          </a:xfrm>
        </p:spPr>
        <p:txBody>
          <a:bodyPr>
            <a:normAutofit/>
          </a:bodyPr>
          <a:lstStyle/>
          <a:p>
            <a:pPr algn="ctr"/>
            <a:r>
              <a:rPr lang="en-US" altLang="zh-TW" sz="4500" dirty="0" smtClean="0"/>
              <a:t>Part I: Macroeconomics</a:t>
            </a:r>
            <a:endParaRPr lang="zh-HK" altLang="en-US" sz="4500" dirty="0"/>
          </a:p>
        </p:txBody>
      </p:sp>
      <p:sp>
        <p:nvSpPr>
          <p:cNvPr id="3" name="投影片編號版面配置區 2"/>
          <p:cNvSpPr>
            <a:spLocks noGrp="1"/>
          </p:cNvSpPr>
          <p:nvPr>
            <p:ph type="sldNum" sz="quarter" idx="10"/>
          </p:nvPr>
        </p:nvSpPr>
        <p:spPr/>
        <p:txBody>
          <a:bodyPr/>
          <a:lstStyle/>
          <a:p>
            <a:fld id="{D57F1E4F-1CFF-5643-939E-217C01CDF565}" type="slidenum">
              <a:rPr lang="en-US" smtClean="0"/>
              <a:pPr/>
              <a:t>3</a:t>
            </a:fld>
            <a:endParaRPr lang="en-US" dirty="0"/>
          </a:p>
        </p:txBody>
      </p:sp>
      <p:sp>
        <p:nvSpPr>
          <p:cNvPr id="4" name="內容版面配置區 2"/>
          <p:cNvSpPr>
            <a:spLocks noGrp="1"/>
          </p:cNvSpPr>
          <p:nvPr>
            <p:ph idx="1"/>
          </p:nvPr>
        </p:nvSpPr>
        <p:spPr>
          <a:xfrm>
            <a:off x="1132061" y="2851316"/>
            <a:ext cx="6754639" cy="1149036"/>
          </a:xfrm>
        </p:spPr>
        <p:txBody>
          <a:bodyPr/>
          <a:lstStyle/>
          <a:p>
            <a:r>
              <a:rPr lang="en-US" altLang="zh-TW" dirty="0" smtClean="0"/>
              <a:t>How does the </a:t>
            </a:r>
            <a:r>
              <a:rPr lang="en-US" altLang="zh-TW" dirty="0" smtClean="0"/>
              <a:t>pandemic </a:t>
            </a:r>
            <a:r>
              <a:rPr lang="en-US" altLang="zh-TW" dirty="0" smtClean="0"/>
              <a:t>affect Hong Kong economy?</a:t>
            </a:r>
          </a:p>
          <a:p>
            <a:r>
              <a:rPr lang="en-US" altLang="zh-TW" dirty="0" smtClean="0"/>
              <a:t>How does the government respond to the economic difficulties through fiscal policy?</a:t>
            </a:r>
            <a:endParaRPr lang="zh-HK" altLang="en-US" dirty="0"/>
          </a:p>
        </p:txBody>
      </p:sp>
    </p:spTree>
    <p:extLst>
      <p:ext uri="{BB962C8B-B14F-4D97-AF65-F5344CB8AC3E}">
        <p14:creationId xmlns:p14="http://schemas.microsoft.com/office/powerpoint/2010/main" val="3963964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投影片編號版面配置區 11"/>
          <p:cNvSpPr>
            <a:spLocks noGrp="1"/>
          </p:cNvSpPr>
          <p:nvPr>
            <p:ph type="sldNum" sz="quarter" idx="10"/>
          </p:nvPr>
        </p:nvSpPr>
        <p:spPr/>
        <p:txBody>
          <a:bodyPr/>
          <a:lstStyle/>
          <a:p>
            <a:fld id="{D57F1E4F-1CFF-5643-939E-217C01CDF565}" type="slidenum">
              <a:rPr lang="en-US" smtClean="0"/>
              <a:pPr/>
              <a:t>30</a:t>
            </a:fld>
            <a:endParaRPr lang="en-US" dirty="0"/>
          </a:p>
        </p:txBody>
      </p:sp>
      <p:sp>
        <p:nvSpPr>
          <p:cNvPr id="13" name="標題 1"/>
          <p:cNvSpPr>
            <a:spLocks noGrp="1"/>
          </p:cNvSpPr>
          <p:nvPr>
            <p:ph type="title"/>
          </p:nvPr>
        </p:nvSpPr>
        <p:spPr>
          <a:xfrm>
            <a:off x="876116" y="388932"/>
            <a:ext cx="7886700" cy="501162"/>
          </a:xfrm>
        </p:spPr>
        <p:txBody>
          <a:bodyPr>
            <a:noAutofit/>
          </a:bodyPr>
          <a:lstStyle/>
          <a:p>
            <a:r>
              <a:rPr lang="en-US" altLang="zh-TW" sz="2400" dirty="0"/>
              <a:t>How does the Hong Kong government respond to economic difficulties through fiscal policy</a:t>
            </a:r>
            <a:r>
              <a:rPr lang="en-US" altLang="zh-TW" sz="2400" dirty="0" smtClean="0"/>
              <a:t>?</a:t>
            </a:r>
            <a:endParaRPr lang="zh-HK" altLang="en-US" sz="2400" dirty="0"/>
          </a:p>
        </p:txBody>
      </p:sp>
      <p:sp>
        <p:nvSpPr>
          <p:cNvPr id="14" name="矩形 13"/>
          <p:cNvSpPr/>
          <p:nvPr/>
        </p:nvSpPr>
        <p:spPr>
          <a:xfrm>
            <a:off x="374128" y="932158"/>
            <a:ext cx="8388688" cy="769441"/>
          </a:xfrm>
          <a:prstGeom prst="rect">
            <a:avLst/>
          </a:prstGeom>
        </p:spPr>
        <p:txBody>
          <a:bodyPr wrap="square">
            <a:spAutoFit/>
          </a:bodyPr>
          <a:lstStyle/>
          <a:p>
            <a:pPr algn="just"/>
            <a:r>
              <a:rPr lang="en-US" altLang="zh-TW" sz="2200" dirty="0"/>
              <a:t>Which component(s) of GDP is/are </a:t>
            </a:r>
            <a:r>
              <a:rPr lang="en-US" altLang="zh-TW" sz="2200" dirty="0" smtClean="0"/>
              <a:t>affected by </a:t>
            </a:r>
            <a:r>
              <a:rPr lang="en-US" altLang="zh-TW" sz="2200" dirty="0"/>
              <a:t>the following measures?</a:t>
            </a:r>
          </a:p>
        </p:txBody>
      </p:sp>
      <p:pic>
        <p:nvPicPr>
          <p:cNvPr id="3" name="圖片 2"/>
          <p:cNvPicPr>
            <a:picLocks noChangeAspect="1"/>
          </p:cNvPicPr>
          <p:nvPr/>
        </p:nvPicPr>
        <p:blipFill rotWithShape="1">
          <a:blip r:embed="rId2"/>
          <a:srcRect l="48001" t="37901" r="35972" b="26543"/>
          <a:stretch/>
        </p:blipFill>
        <p:spPr>
          <a:xfrm>
            <a:off x="1167862" y="1701599"/>
            <a:ext cx="2476009" cy="3089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圖片 4"/>
          <p:cNvPicPr>
            <a:picLocks noChangeAspect="1"/>
          </p:cNvPicPr>
          <p:nvPr/>
        </p:nvPicPr>
        <p:blipFill rotWithShape="1">
          <a:blip r:embed="rId3"/>
          <a:srcRect l="46915" t="28582" r="30106" b="32459"/>
          <a:stretch/>
        </p:blipFill>
        <p:spPr>
          <a:xfrm>
            <a:off x="4463004" y="2099688"/>
            <a:ext cx="4202349" cy="4007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圖片 7"/>
          <p:cNvPicPr>
            <a:picLocks noChangeAspect="1"/>
          </p:cNvPicPr>
          <p:nvPr/>
        </p:nvPicPr>
        <p:blipFill rotWithShape="1">
          <a:blip r:embed="rId4"/>
          <a:srcRect l="24893" t="32742" r="53192" b="53073"/>
          <a:stretch/>
        </p:blipFill>
        <p:spPr>
          <a:xfrm>
            <a:off x="537159" y="4944061"/>
            <a:ext cx="3534213" cy="12867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72238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81589" y="979906"/>
            <a:ext cx="7886700" cy="1906553"/>
          </a:xfrm>
        </p:spPr>
        <p:txBody>
          <a:bodyPr>
            <a:normAutofit fontScale="92500" lnSpcReduction="10000"/>
          </a:bodyPr>
          <a:lstStyle/>
          <a:p>
            <a:pPr algn="just"/>
            <a:r>
              <a:rPr lang="en-US" altLang="zh-TW" sz="2200" dirty="0"/>
              <a:t>GDP</a:t>
            </a:r>
            <a:r>
              <a:rPr lang="zh-HK" altLang="en-US" sz="2200" dirty="0"/>
              <a:t> </a:t>
            </a:r>
            <a:r>
              <a:rPr lang="en-US" altLang="zh-TW" sz="2200" dirty="0"/>
              <a:t>= C + I + G + X – </a:t>
            </a:r>
            <a:r>
              <a:rPr lang="en-US" altLang="zh-TW" sz="2200" dirty="0" smtClean="0"/>
              <a:t>M</a:t>
            </a:r>
          </a:p>
          <a:p>
            <a:pPr algn="just"/>
            <a:r>
              <a:rPr lang="en-US" altLang="zh-TW" sz="2000" dirty="0"/>
              <a:t>For simplicity, we assume the long run aggregate supply is not affected by the epidemic</a:t>
            </a:r>
          </a:p>
          <a:p>
            <a:pPr algn="just"/>
            <a:r>
              <a:rPr lang="en-US" altLang="zh-TW" sz="2000" dirty="0" smtClean="0"/>
              <a:t>The government stimulates C, I &amp; G through expansionary fiscal policy</a:t>
            </a:r>
            <a:r>
              <a:rPr lang="en-US" altLang="zh-TW" sz="2000" dirty="0" smtClean="0">
                <a:sym typeface="Wingdings" panose="05000000000000000000" pitchFamily="2" charset="2"/>
              </a:rPr>
              <a:t> AD increases	</a:t>
            </a:r>
            <a:endParaRPr lang="en-US" altLang="zh-TW" sz="2000" dirty="0">
              <a:sym typeface="Wingdings" panose="05000000000000000000" pitchFamily="2" charset="2"/>
            </a:endParaRPr>
          </a:p>
          <a:p>
            <a:pPr algn="just"/>
            <a:r>
              <a:rPr lang="en-US" altLang="zh-TW" sz="2000" dirty="0" smtClean="0"/>
              <a:t>Think about it: Would the above measures affect SRAS?</a:t>
            </a:r>
          </a:p>
        </p:txBody>
      </p:sp>
      <p:sp>
        <p:nvSpPr>
          <p:cNvPr id="12" name="投影片編號版面配置區 11"/>
          <p:cNvSpPr>
            <a:spLocks noGrp="1"/>
          </p:cNvSpPr>
          <p:nvPr>
            <p:ph type="sldNum" sz="quarter" idx="10"/>
          </p:nvPr>
        </p:nvSpPr>
        <p:spPr/>
        <p:txBody>
          <a:bodyPr/>
          <a:lstStyle/>
          <a:p>
            <a:fld id="{D57F1E4F-1CFF-5643-939E-217C01CDF565}" type="slidenum">
              <a:rPr lang="en-US" smtClean="0"/>
              <a:pPr/>
              <a:t>31</a:t>
            </a:fld>
            <a:endParaRPr lang="en-US" dirty="0"/>
          </a:p>
        </p:txBody>
      </p:sp>
      <p:cxnSp>
        <p:nvCxnSpPr>
          <p:cNvPr id="5" name="直線單箭頭接點 4"/>
          <p:cNvCxnSpPr/>
          <p:nvPr/>
        </p:nvCxnSpPr>
        <p:spPr>
          <a:xfrm flipV="1">
            <a:off x="2704699" y="3301466"/>
            <a:ext cx="0" cy="25891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直線單箭頭接點 7"/>
          <p:cNvCxnSpPr/>
          <p:nvPr/>
        </p:nvCxnSpPr>
        <p:spPr>
          <a:xfrm>
            <a:off x="2704699" y="5909911"/>
            <a:ext cx="38404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文字方塊 8"/>
          <p:cNvSpPr txBox="1"/>
          <p:nvPr/>
        </p:nvSpPr>
        <p:spPr>
          <a:xfrm>
            <a:off x="2093495" y="2981864"/>
            <a:ext cx="1203158" cy="338554"/>
          </a:xfrm>
          <a:prstGeom prst="rect">
            <a:avLst/>
          </a:prstGeom>
          <a:noFill/>
        </p:spPr>
        <p:txBody>
          <a:bodyPr wrap="square" rtlCol="0">
            <a:spAutoFit/>
          </a:bodyPr>
          <a:lstStyle/>
          <a:p>
            <a:r>
              <a:rPr lang="en-US" altLang="zh-TW" sz="1600" dirty="0" smtClean="0"/>
              <a:t>Price level</a:t>
            </a:r>
            <a:endParaRPr lang="zh-HK" altLang="en-US" sz="1600" dirty="0"/>
          </a:p>
        </p:txBody>
      </p:sp>
      <p:sp>
        <p:nvSpPr>
          <p:cNvPr id="10" name="文字方塊 9"/>
          <p:cNvSpPr txBox="1"/>
          <p:nvPr/>
        </p:nvSpPr>
        <p:spPr>
          <a:xfrm>
            <a:off x="6163377" y="5940392"/>
            <a:ext cx="1203158" cy="338554"/>
          </a:xfrm>
          <a:prstGeom prst="rect">
            <a:avLst/>
          </a:prstGeom>
          <a:noFill/>
        </p:spPr>
        <p:txBody>
          <a:bodyPr wrap="square" rtlCol="0">
            <a:spAutoFit/>
          </a:bodyPr>
          <a:lstStyle/>
          <a:p>
            <a:r>
              <a:rPr lang="en-US" altLang="zh-TW" sz="1600" dirty="0" smtClean="0"/>
              <a:t>Output</a:t>
            </a:r>
            <a:endParaRPr lang="zh-HK" altLang="en-US" sz="1600" dirty="0"/>
          </a:p>
        </p:txBody>
      </p:sp>
      <p:sp>
        <p:nvSpPr>
          <p:cNvPr id="11" name="文字方塊 10"/>
          <p:cNvSpPr txBox="1"/>
          <p:nvPr/>
        </p:nvSpPr>
        <p:spPr>
          <a:xfrm>
            <a:off x="2460859" y="5909911"/>
            <a:ext cx="487680" cy="369332"/>
          </a:xfrm>
          <a:prstGeom prst="rect">
            <a:avLst/>
          </a:prstGeom>
          <a:noFill/>
        </p:spPr>
        <p:txBody>
          <a:bodyPr wrap="square" rtlCol="0">
            <a:spAutoFit/>
          </a:bodyPr>
          <a:lstStyle/>
          <a:p>
            <a:r>
              <a:rPr lang="en-US" altLang="zh-TW" dirty="0" smtClean="0"/>
              <a:t>0</a:t>
            </a:r>
            <a:endParaRPr lang="zh-HK" altLang="en-US" dirty="0"/>
          </a:p>
        </p:txBody>
      </p:sp>
      <p:cxnSp>
        <p:nvCxnSpPr>
          <p:cNvPr id="13" name="直線接點 12"/>
          <p:cNvCxnSpPr/>
          <p:nvPr/>
        </p:nvCxnSpPr>
        <p:spPr>
          <a:xfrm>
            <a:off x="4774131" y="3351196"/>
            <a:ext cx="19250" cy="2558715"/>
          </a:xfrm>
          <a:prstGeom prst="line">
            <a:avLst/>
          </a:prstGeom>
        </p:spPr>
        <p:style>
          <a:lnRef idx="1">
            <a:schemeClr val="dk1"/>
          </a:lnRef>
          <a:fillRef idx="0">
            <a:schemeClr val="dk1"/>
          </a:fillRef>
          <a:effectRef idx="0">
            <a:schemeClr val="dk1"/>
          </a:effectRef>
          <a:fontRef idx="minor">
            <a:schemeClr val="tx1"/>
          </a:fontRef>
        </p:style>
      </p:cxnSp>
      <p:sp>
        <p:nvSpPr>
          <p:cNvPr id="15" name="文字方塊 14"/>
          <p:cNvSpPr txBox="1"/>
          <p:nvPr/>
        </p:nvSpPr>
        <p:spPr>
          <a:xfrm>
            <a:off x="4345656" y="3049669"/>
            <a:ext cx="951574" cy="375203"/>
          </a:xfrm>
          <a:prstGeom prst="rect">
            <a:avLst/>
          </a:prstGeom>
          <a:noFill/>
        </p:spPr>
        <p:txBody>
          <a:bodyPr wrap="square" rtlCol="0">
            <a:spAutoFit/>
          </a:bodyPr>
          <a:lstStyle/>
          <a:p>
            <a:r>
              <a:rPr lang="en-US" altLang="zh-TW" dirty="0" smtClean="0"/>
              <a:t>LRAS</a:t>
            </a:r>
            <a:endParaRPr lang="zh-HK" altLang="en-US" dirty="0"/>
          </a:p>
        </p:txBody>
      </p:sp>
      <p:cxnSp>
        <p:nvCxnSpPr>
          <p:cNvPr id="17" name="直線接點 16"/>
          <p:cNvCxnSpPr/>
          <p:nvPr/>
        </p:nvCxnSpPr>
        <p:spPr>
          <a:xfrm>
            <a:off x="3667225" y="3686476"/>
            <a:ext cx="2358190" cy="1915427"/>
          </a:xfrm>
          <a:prstGeom prst="line">
            <a:avLst/>
          </a:prstGeom>
        </p:spPr>
        <p:style>
          <a:lnRef idx="1">
            <a:schemeClr val="dk1"/>
          </a:lnRef>
          <a:fillRef idx="0">
            <a:schemeClr val="dk1"/>
          </a:fillRef>
          <a:effectRef idx="0">
            <a:schemeClr val="dk1"/>
          </a:effectRef>
          <a:fontRef idx="minor">
            <a:schemeClr val="tx1"/>
          </a:fontRef>
        </p:style>
      </p:cxnSp>
      <p:sp>
        <p:nvSpPr>
          <p:cNvPr id="18" name="文字方塊 17"/>
          <p:cNvSpPr txBox="1"/>
          <p:nvPr/>
        </p:nvSpPr>
        <p:spPr>
          <a:xfrm>
            <a:off x="6006165" y="5262085"/>
            <a:ext cx="681789" cy="375203"/>
          </a:xfrm>
          <a:prstGeom prst="rect">
            <a:avLst/>
          </a:prstGeom>
          <a:noFill/>
        </p:spPr>
        <p:txBody>
          <a:bodyPr wrap="square" rtlCol="0">
            <a:spAutoFit/>
          </a:bodyPr>
          <a:lstStyle/>
          <a:p>
            <a:r>
              <a:rPr lang="en-US" altLang="zh-TW" dirty="0" smtClean="0"/>
              <a:t>AD1</a:t>
            </a:r>
            <a:endParaRPr lang="zh-HK" altLang="en-US" dirty="0"/>
          </a:p>
        </p:txBody>
      </p:sp>
      <p:cxnSp>
        <p:nvCxnSpPr>
          <p:cNvPr id="19" name="直線接點 18"/>
          <p:cNvCxnSpPr/>
          <p:nvPr/>
        </p:nvCxnSpPr>
        <p:spPr>
          <a:xfrm>
            <a:off x="3142648" y="3777824"/>
            <a:ext cx="2358190" cy="1915427"/>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文字方塊 19"/>
          <p:cNvSpPr txBox="1"/>
          <p:nvPr/>
        </p:nvSpPr>
        <p:spPr>
          <a:xfrm>
            <a:off x="5481588" y="5468933"/>
            <a:ext cx="681789" cy="375203"/>
          </a:xfrm>
          <a:prstGeom prst="rect">
            <a:avLst/>
          </a:prstGeom>
          <a:noFill/>
        </p:spPr>
        <p:txBody>
          <a:bodyPr wrap="square" rtlCol="0">
            <a:spAutoFit/>
          </a:bodyPr>
          <a:lstStyle/>
          <a:p>
            <a:r>
              <a:rPr lang="en-US" altLang="zh-TW" dirty="0" smtClean="0"/>
              <a:t>AD2</a:t>
            </a:r>
            <a:endParaRPr lang="zh-HK" altLang="en-US" dirty="0"/>
          </a:p>
        </p:txBody>
      </p:sp>
      <p:cxnSp>
        <p:nvCxnSpPr>
          <p:cNvPr id="22" name="直線接點 21"/>
          <p:cNvCxnSpPr/>
          <p:nvPr/>
        </p:nvCxnSpPr>
        <p:spPr>
          <a:xfrm flipV="1">
            <a:off x="3306278" y="3686476"/>
            <a:ext cx="2786514" cy="19154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文字方塊 22"/>
          <p:cNvSpPr txBox="1"/>
          <p:nvPr/>
        </p:nvSpPr>
        <p:spPr>
          <a:xfrm>
            <a:off x="5868203" y="3357130"/>
            <a:ext cx="1057698" cy="369332"/>
          </a:xfrm>
          <a:prstGeom prst="rect">
            <a:avLst/>
          </a:prstGeom>
          <a:noFill/>
        </p:spPr>
        <p:txBody>
          <a:bodyPr wrap="square" rtlCol="0">
            <a:spAutoFit/>
          </a:bodyPr>
          <a:lstStyle/>
          <a:p>
            <a:r>
              <a:rPr lang="en-US" altLang="zh-TW" dirty="0" smtClean="0"/>
              <a:t>SRAS1</a:t>
            </a:r>
            <a:endParaRPr lang="zh-HK" altLang="en-US" dirty="0"/>
          </a:p>
        </p:txBody>
      </p:sp>
      <p:cxnSp>
        <p:nvCxnSpPr>
          <p:cNvPr id="24" name="直線接點 23"/>
          <p:cNvCxnSpPr/>
          <p:nvPr/>
        </p:nvCxnSpPr>
        <p:spPr>
          <a:xfrm flipV="1">
            <a:off x="3152275" y="3559747"/>
            <a:ext cx="2313270" cy="1570518"/>
          </a:xfrm>
          <a:prstGeom prst="line">
            <a:avLst/>
          </a:prstGeom>
          <a:ln w="158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文字方塊 24"/>
          <p:cNvSpPr txBox="1"/>
          <p:nvPr/>
        </p:nvSpPr>
        <p:spPr>
          <a:xfrm>
            <a:off x="5051834" y="3230399"/>
            <a:ext cx="1015289" cy="369332"/>
          </a:xfrm>
          <a:prstGeom prst="rect">
            <a:avLst/>
          </a:prstGeom>
          <a:noFill/>
        </p:spPr>
        <p:txBody>
          <a:bodyPr wrap="square" rtlCol="0">
            <a:spAutoFit/>
          </a:bodyPr>
          <a:lstStyle/>
          <a:p>
            <a:r>
              <a:rPr lang="en-US" altLang="zh-TW" dirty="0" smtClean="0"/>
              <a:t>SRAS2</a:t>
            </a:r>
            <a:endParaRPr lang="zh-HK" altLang="en-US" dirty="0"/>
          </a:p>
        </p:txBody>
      </p:sp>
      <p:cxnSp>
        <p:nvCxnSpPr>
          <p:cNvPr id="29" name="直線接點 28"/>
          <p:cNvCxnSpPr/>
          <p:nvPr/>
        </p:nvCxnSpPr>
        <p:spPr>
          <a:xfrm>
            <a:off x="4052235" y="4533499"/>
            <a:ext cx="19250" cy="1347537"/>
          </a:xfrm>
          <a:prstGeom prst="line">
            <a:avLst/>
          </a:prstGeom>
          <a:ln w="15875"/>
        </p:spPr>
        <p:style>
          <a:lnRef idx="1">
            <a:schemeClr val="accent2"/>
          </a:lnRef>
          <a:fillRef idx="0">
            <a:schemeClr val="accent2"/>
          </a:fillRef>
          <a:effectRef idx="0">
            <a:schemeClr val="accent2"/>
          </a:effectRef>
          <a:fontRef idx="minor">
            <a:schemeClr val="tx1"/>
          </a:fontRef>
        </p:style>
      </p:cxnSp>
      <p:sp>
        <p:nvSpPr>
          <p:cNvPr id="30" name="文字方塊 29"/>
          <p:cNvSpPr txBox="1"/>
          <p:nvPr/>
        </p:nvSpPr>
        <p:spPr>
          <a:xfrm>
            <a:off x="4452486" y="5934521"/>
            <a:ext cx="681789" cy="375203"/>
          </a:xfrm>
          <a:prstGeom prst="rect">
            <a:avLst/>
          </a:prstGeom>
          <a:noFill/>
        </p:spPr>
        <p:txBody>
          <a:bodyPr wrap="square" rtlCol="0">
            <a:spAutoFit/>
          </a:bodyPr>
          <a:lstStyle/>
          <a:p>
            <a:r>
              <a:rPr lang="en-US" altLang="zh-TW" dirty="0"/>
              <a:t> </a:t>
            </a:r>
            <a:r>
              <a:rPr lang="en-US" altLang="zh-TW" dirty="0" smtClean="0"/>
              <a:t>  Y1</a:t>
            </a:r>
            <a:endParaRPr lang="zh-HK" altLang="en-US" dirty="0"/>
          </a:p>
        </p:txBody>
      </p:sp>
      <p:sp>
        <p:nvSpPr>
          <p:cNvPr id="31" name="文字方塊 30"/>
          <p:cNvSpPr txBox="1"/>
          <p:nvPr/>
        </p:nvSpPr>
        <p:spPr>
          <a:xfrm>
            <a:off x="3660228" y="5940252"/>
            <a:ext cx="681789" cy="375203"/>
          </a:xfrm>
          <a:prstGeom prst="rect">
            <a:avLst/>
          </a:prstGeom>
          <a:noFill/>
        </p:spPr>
        <p:txBody>
          <a:bodyPr wrap="square" rtlCol="0">
            <a:spAutoFit/>
          </a:bodyPr>
          <a:lstStyle/>
          <a:p>
            <a:r>
              <a:rPr lang="en-US" altLang="zh-TW" dirty="0"/>
              <a:t> </a:t>
            </a:r>
            <a:r>
              <a:rPr lang="en-US" altLang="zh-TW" dirty="0" smtClean="0"/>
              <a:t>  Y2</a:t>
            </a:r>
            <a:endParaRPr lang="zh-HK" altLang="en-US" dirty="0"/>
          </a:p>
        </p:txBody>
      </p:sp>
      <p:cxnSp>
        <p:nvCxnSpPr>
          <p:cNvPr id="34" name="直線單箭頭接點 33"/>
          <p:cNvCxnSpPr/>
          <p:nvPr/>
        </p:nvCxnSpPr>
        <p:spPr>
          <a:xfrm flipH="1">
            <a:off x="5142698" y="5255576"/>
            <a:ext cx="340894" cy="0"/>
          </a:xfrm>
          <a:prstGeom prst="straightConnector1">
            <a:avLst/>
          </a:prstGeom>
          <a:ln w="12700">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flipV="1">
            <a:off x="4127956" y="5667677"/>
            <a:ext cx="351689" cy="8069"/>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6" name="標題 1"/>
          <p:cNvSpPr>
            <a:spLocks noGrp="1"/>
          </p:cNvSpPr>
          <p:nvPr>
            <p:ph type="title"/>
          </p:nvPr>
        </p:nvSpPr>
        <p:spPr>
          <a:xfrm>
            <a:off x="876116" y="388932"/>
            <a:ext cx="7886700" cy="501162"/>
          </a:xfrm>
        </p:spPr>
        <p:txBody>
          <a:bodyPr>
            <a:noAutofit/>
          </a:bodyPr>
          <a:lstStyle/>
          <a:p>
            <a:r>
              <a:rPr lang="en-US" altLang="zh-TW" sz="2400" dirty="0"/>
              <a:t>How does the Hong Kong government respond to economic difficulties through fiscal policy</a:t>
            </a:r>
            <a:r>
              <a:rPr lang="en-US" altLang="zh-TW" sz="2400" dirty="0" smtClean="0"/>
              <a:t>?</a:t>
            </a:r>
            <a:endParaRPr lang="zh-HK" altLang="en-US" sz="2400" dirty="0"/>
          </a:p>
        </p:txBody>
      </p:sp>
    </p:spTree>
    <p:extLst>
      <p:ext uri="{BB962C8B-B14F-4D97-AF65-F5344CB8AC3E}">
        <p14:creationId xmlns:p14="http://schemas.microsoft.com/office/powerpoint/2010/main" val="265433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marL="514350" indent="-514350" algn="just">
              <a:buFont typeface="+mj-lt"/>
              <a:buAutoNum type="arabicPeriod"/>
            </a:pPr>
            <a:r>
              <a:rPr lang="en-US" altLang="zh-TW" sz="2200" dirty="0"/>
              <a:t>How did the consumption pattern of citizens change during </a:t>
            </a:r>
            <a:r>
              <a:rPr lang="en-US" altLang="zh-TW" sz="2200" dirty="0" smtClean="0"/>
              <a:t>epidemic? </a:t>
            </a:r>
            <a:r>
              <a:rPr lang="en-US" altLang="zh-TW" sz="2200" dirty="0"/>
              <a:t>Which industry/industries would be positively affected</a:t>
            </a:r>
            <a:r>
              <a:rPr lang="en-US" altLang="zh-TW" sz="2200" dirty="0" smtClean="0"/>
              <a:t>?</a:t>
            </a:r>
          </a:p>
          <a:p>
            <a:pPr marL="0" indent="0" algn="just">
              <a:buNone/>
            </a:pPr>
            <a:r>
              <a:rPr lang="en-US" altLang="zh-TW" sz="2200" i="1" dirty="0" smtClean="0">
                <a:solidFill>
                  <a:schemeClr val="accent5">
                    <a:lumMod val="50000"/>
                  </a:schemeClr>
                </a:solidFill>
              </a:rPr>
              <a:t>Ans.</a:t>
            </a:r>
            <a:r>
              <a:rPr lang="zh-TW" altLang="en-US" sz="2200" i="1" dirty="0" smtClean="0">
                <a:solidFill>
                  <a:schemeClr val="accent5">
                    <a:lumMod val="50000"/>
                  </a:schemeClr>
                </a:solidFill>
              </a:rPr>
              <a:t>：</a:t>
            </a:r>
            <a:r>
              <a:rPr lang="en-US" altLang="zh-TW" sz="2200" i="1" dirty="0">
                <a:solidFill>
                  <a:schemeClr val="accent5">
                    <a:lumMod val="50000"/>
                  </a:schemeClr>
                </a:solidFill>
              </a:rPr>
              <a:t>Citizens reduced shopping and dining out during the epidemics but increased their spending on online-shopping and take-away food, the related industries may hence have growth in business. </a:t>
            </a:r>
            <a:endParaRPr lang="en-US" altLang="zh-TW" sz="2200" dirty="0" smtClean="0"/>
          </a:p>
          <a:p>
            <a:pPr marL="514350" indent="-514350" algn="just">
              <a:buFont typeface="+mj-lt"/>
              <a:buAutoNum type="arabicPeriod" startAt="2"/>
            </a:pPr>
            <a:r>
              <a:rPr lang="en-US" altLang="zh-TW" sz="2200" dirty="0" smtClean="0"/>
              <a:t>During </a:t>
            </a:r>
            <a:r>
              <a:rPr lang="en-US" altLang="zh-TW" sz="2200" dirty="0"/>
              <a:t>this period, the news often reported </a:t>
            </a:r>
            <a:r>
              <a:rPr lang="en-US" altLang="zh-TW" sz="2200" dirty="0" smtClean="0"/>
              <a:t>store </a:t>
            </a:r>
            <a:r>
              <a:rPr lang="en-US" altLang="zh-TW" sz="2200" dirty="0"/>
              <a:t>closures and layoffs, but why did the unemployment rate not reflect these phenomena</a:t>
            </a:r>
            <a:r>
              <a:rPr lang="en-US" altLang="zh-TW" sz="2200" dirty="0" smtClean="0"/>
              <a:t>?</a:t>
            </a:r>
          </a:p>
          <a:p>
            <a:pPr marL="0" indent="0" algn="just">
              <a:buNone/>
            </a:pPr>
            <a:r>
              <a:rPr lang="en-US" altLang="zh-TW" sz="2200" i="1" dirty="0" smtClean="0">
                <a:solidFill>
                  <a:schemeClr val="accent5">
                    <a:lumMod val="50000"/>
                  </a:schemeClr>
                </a:solidFill>
              </a:rPr>
              <a:t>Ans.</a:t>
            </a:r>
            <a:r>
              <a:rPr lang="zh-TW" altLang="en-US" sz="2200" i="1" dirty="0" smtClean="0">
                <a:solidFill>
                  <a:schemeClr val="accent5">
                    <a:lumMod val="50000"/>
                  </a:schemeClr>
                </a:solidFill>
              </a:rPr>
              <a:t>：</a:t>
            </a:r>
            <a:r>
              <a:rPr lang="en-US" altLang="zh-TW" sz="2200" i="1" dirty="0" smtClean="0">
                <a:solidFill>
                  <a:schemeClr val="accent5">
                    <a:lumMod val="50000"/>
                  </a:schemeClr>
                </a:solidFill>
              </a:rPr>
              <a:t>Some </a:t>
            </a:r>
            <a:r>
              <a:rPr lang="en-US" altLang="zh-TW" sz="2200" i="1" dirty="0">
                <a:solidFill>
                  <a:schemeClr val="accent5">
                    <a:lumMod val="50000"/>
                  </a:schemeClr>
                </a:solidFill>
              </a:rPr>
              <a:t>economic indicators (such as </a:t>
            </a:r>
            <a:r>
              <a:rPr lang="en-US" altLang="zh-TW" sz="2200" i="1" dirty="0" smtClean="0">
                <a:solidFill>
                  <a:schemeClr val="accent5">
                    <a:lumMod val="50000"/>
                  </a:schemeClr>
                </a:solidFill>
              </a:rPr>
              <a:t>unemployment </a:t>
            </a:r>
            <a:r>
              <a:rPr lang="en-US" altLang="zh-TW" sz="2200" i="1" dirty="0">
                <a:solidFill>
                  <a:schemeClr val="accent5">
                    <a:lumMod val="50000"/>
                  </a:schemeClr>
                </a:solidFill>
              </a:rPr>
              <a:t>rate) are lagging indicators, which will be updated and reflect market conditions after some time has passed.</a:t>
            </a:r>
            <a:endParaRPr lang="zh-HK" altLang="en-US" sz="2200" dirty="0"/>
          </a:p>
        </p:txBody>
      </p:sp>
      <p:sp>
        <p:nvSpPr>
          <p:cNvPr id="4" name="投影片編號版面配置區 3"/>
          <p:cNvSpPr>
            <a:spLocks noGrp="1"/>
          </p:cNvSpPr>
          <p:nvPr>
            <p:ph type="sldNum" sz="quarter" idx="10"/>
          </p:nvPr>
        </p:nvSpPr>
        <p:spPr/>
        <p:txBody>
          <a:bodyPr/>
          <a:lstStyle/>
          <a:p>
            <a:fld id="{D57F1E4F-1CFF-5643-939E-217C01CDF565}" type="slidenum">
              <a:rPr lang="en-US" smtClean="0"/>
              <a:pPr/>
              <a:t>32</a:t>
            </a:fld>
            <a:endParaRPr lang="en-US" dirty="0"/>
          </a:p>
        </p:txBody>
      </p:sp>
      <p:sp>
        <p:nvSpPr>
          <p:cNvPr id="7" name="標題 1"/>
          <p:cNvSpPr>
            <a:spLocks noGrp="1"/>
          </p:cNvSpPr>
          <p:nvPr>
            <p:ph type="title"/>
          </p:nvPr>
        </p:nvSpPr>
        <p:spPr>
          <a:xfrm>
            <a:off x="990600" y="447675"/>
            <a:ext cx="7734300" cy="466725"/>
          </a:xfrm>
        </p:spPr>
        <p:txBody>
          <a:bodyPr/>
          <a:lstStyle/>
          <a:p>
            <a:r>
              <a:rPr lang="en-US" altLang="zh-TW" dirty="0" smtClean="0"/>
              <a:t>Impacts of epidemic on the economy: extended enquiry</a:t>
            </a:r>
            <a:endParaRPr lang="zh-HK" altLang="en-US" dirty="0"/>
          </a:p>
        </p:txBody>
      </p:sp>
    </p:spTree>
    <p:extLst>
      <p:ext uri="{BB962C8B-B14F-4D97-AF65-F5344CB8AC3E}">
        <p14:creationId xmlns:p14="http://schemas.microsoft.com/office/powerpoint/2010/main" val="8313267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57F1E4F-1CFF-5643-939E-217C01CDF565}" type="slidenum">
              <a:rPr lang="en-US" smtClean="0"/>
              <a:pPr/>
              <a:t>33</a:t>
            </a:fld>
            <a:endParaRPr lang="en-US" dirty="0"/>
          </a:p>
        </p:txBody>
      </p:sp>
      <p:sp>
        <p:nvSpPr>
          <p:cNvPr id="10" name="標題 1"/>
          <p:cNvSpPr>
            <a:spLocks noGrp="1"/>
          </p:cNvSpPr>
          <p:nvPr>
            <p:ph type="title"/>
          </p:nvPr>
        </p:nvSpPr>
        <p:spPr>
          <a:xfrm>
            <a:off x="558265" y="291855"/>
            <a:ext cx="8134151" cy="487363"/>
          </a:xfrm>
        </p:spPr>
        <p:txBody>
          <a:bodyPr/>
          <a:lstStyle/>
          <a:p>
            <a:r>
              <a:rPr lang="en-US" altLang="zh-TW" sz="2800" dirty="0"/>
              <a:t/>
            </a:r>
            <a:br>
              <a:rPr lang="en-US" altLang="zh-TW" sz="2800" dirty="0"/>
            </a:br>
            <a:r>
              <a:rPr lang="en-US" altLang="zh-TW" sz="2800" dirty="0"/>
              <a:t>Latest News: A series of </a:t>
            </a:r>
            <a:r>
              <a:rPr lang="en-US" altLang="zh-TW" sz="2800" dirty="0" smtClean="0"/>
              <a:t>supporting measures </a:t>
            </a:r>
            <a:r>
              <a:rPr lang="en-US" altLang="zh-TW" sz="2800" dirty="0"/>
              <a:t>(updated on April 15, 2020)</a:t>
            </a:r>
            <a:endParaRPr lang="zh-HK" altLang="en-US" sz="2800" dirty="0"/>
          </a:p>
        </p:txBody>
      </p:sp>
      <p:pic>
        <p:nvPicPr>
          <p:cNvPr id="5" name="圖片 4"/>
          <p:cNvPicPr>
            <a:picLocks noChangeAspect="1"/>
          </p:cNvPicPr>
          <p:nvPr/>
        </p:nvPicPr>
        <p:blipFill rotWithShape="1">
          <a:blip r:embed="rId2"/>
          <a:srcRect l="32340" t="14965" r="34362" b="16950"/>
          <a:stretch/>
        </p:blipFill>
        <p:spPr>
          <a:xfrm>
            <a:off x="496401" y="1644346"/>
            <a:ext cx="3694599" cy="4249378"/>
          </a:xfrm>
          <a:prstGeom prst="rect">
            <a:avLst/>
          </a:prstGeom>
        </p:spPr>
      </p:pic>
      <p:sp>
        <p:nvSpPr>
          <p:cNvPr id="2" name="文字方塊 1"/>
          <p:cNvSpPr txBox="1"/>
          <p:nvPr/>
        </p:nvSpPr>
        <p:spPr>
          <a:xfrm>
            <a:off x="3883644" y="2899497"/>
            <a:ext cx="4989718" cy="1200329"/>
          </a:xfrm>
          <a:prstGeom prst="rect">
            <a:avLst/>
          </a:prstGeom>
          <a:noFill/>
        </p:spPr>
        <p:txBody>
          <a:bodyPr wrap="square" rtlCol="0">
            <a:spAutoFit/>
          </a:bodyPr>
          <a:lstStyle/>
          <a:p>
            <a:pPr algn="just"/>
            <a:r>
              <a:rPr lang="en-US" altLang="zh-TW" b="1" dirty="0" smtClean="0"/>
              <a:t>The booklet introduces a package of support measures under the </a:t>
            </a:r>
            <a:r>
              <a:rPr lang="en-US" altLang="zh-TW" b="1" dirty="0"/>
              <a:t>first round of </a:t>
            </a:r>
            <a:r>
              <a:rPr lang="en-US" altLang="zh-TW" b="1" dirty="0" smtClean="0"/>
              <a:t>Anti-Epidemic Fund </a:t>
            </a:r>
            <a:r>
              <a:rPr lang="en-US" altLang="zh-TW" b="1" dirty="0"/>
              <a:t>(AEF</a:t>
            </a:r>
            <a:r>
              <a:rPr lang="en-US" altLang="zh-TW" b="1" dirty="0" smtClean="0"/>
              <a:t>), the </a:t>
            </a:r>
            <a:r>
              <a:rPr lang="en-US" altLang="zh-TW" b="1" dirty="0"/>
              <a:t>2020-21 Budget </a:t>
            </a:r>
            <a:r>
              <a:rPr lang="en-US" altLang="zh-TW" b="1" dirty="0" smtClean="0"/>
              <a:t>and </a:t>
            </a:r>
            <a:r>
              <a:rPr lang="en-US" altLang="zh-TW" b="1" dirty="0"/>
              <a:t>the second round of </a:t>
            </a:r>
            <a:r>
              <a:rPr lang="en-US" altLang="zh-TW" b="1" dirty="0" smtClean="0"/>
              <a:t>AEF.</a:t>
            </a:r>
            <a:endParaRPr lang="zh-HK" altLang="en-US" dirty="0"/>
          </a:p>
        </p:txBody>
      </p:sp>
      <p:sp>
        <p:nvSpPr>
          <p:cNvPr id="9" name="Rectangle 8"/>
          <p:cNvSpPr/>
          <p:nvPr/>
        </p:nvSpPr>
        <p:spPr>
          <a:xfrm>
            <a:off x="3883644" y="4272456"/>
            <a:ext cx="4572000" cy="830997"/>
          </a:xfrm>
          <a:prstGeom prst="rect">
            <a:avLst/>
          </a:prstGeom>
        </p:spPr>
        <p:txBody>
          <a:bodyPr>
            <a:spAutoFit/>
          </a:bodyPr>
          <a:lstStyle/>
          <a:p>
            <a:r>
              <a:rPr lang="en-US" altLang="zh-TW" sz="1600" b="1" dirty="0" err="1" smtClean="0"/>
              <a:t>Weblink</a:t>
            </a:r>
            <a:r>
              <a:rPr lang="zh-TW" altLang="en-US" sz="1600" b="1" dirty="0" smtClean="0"/>
              <a:t>：</a:t>
            </a:r>
            <a:endParaRPr lang="en-US" altLang="zh-TW" sz="1600" b="1" dirty="0" smtClean="0"/>
          </a:p>
          <a:p>
            <a:r>
              <a:rPr lang="en-US" sz="1600" b="1" dirty="0">
                <a:hlinkClick r:id="rId3"/>
              </a:rPr>
              <a:t>https://www.coronavirus.gov.hk/pdf/fund/CE-Measure-12-eng.pdf</a:t>
            </a:r>
            <a:endParaRPr lang="en-US" sz="1600" b="1" dirty="0" smtClean="0">
              <a:hlinkClick r:id="rId3"/>
            </a:endParaRPr>
          </a:p>
        </p:txBody>
      </p:sp>
    </p:spTree>
    <p:extLst>
      <p:ext uri="{BB962C8B-B14F-4D97-AF65-F5344CB8AC3E}">
        <p14:creationId xmlns:p14="http://schemas.microsoft.com/office/powerpoint/2010/main" val="19655407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273" y="995533"/>
            <a:ext cx="7886700" cy="2151737"/>
          </a:xfrm>
        </p:spPr>
        <p:txBody>
          <a:bodyPr>
            <a:normAutofit/>
          </a:bodyPr>
          <a:lstStyle/>
          <a:p>
            <a:r>
              <a:rPr lang="en-US" altLang="zh-TW" sz="4500" dirty="0" smtClean="0"/>
              <a:t>Part II</a:t>
            </a:r>
            <a:r>
              <a:rPr lang="zh-TW" altLang="en-US" sz="4500" dirty="0" smtClean="0"/>
              <a:t>：</a:t>
            </a:r>
            <a:r>
              <a:rPr lang="en-US" altLang="zh-TW" sz="4500" dirty="0" smtClean="0"/>
              <a:t>Microeconomics</a:t>
            </a:r>
            <a:endParaRPr lang="zh-HK" altLang="en-US" sz="4500" dirty="0"/>
          </a:p>
        </p:txBody>
      </p:sp>
      <p:sp>
        <p:nvSpPr>
          <p:cNvPr id="3" name="投影片編號版面配置區 2"/>
          <p:cNvSpPr>
            <a:spLocks noGrp="1"/>
          </p:cNvSpPr>
          <p:nvPr>
            <p:ph type="sldNum" sz="quarter" idx="10"/>
          </p:nvPr>
        </p:nvSpPr>
        <p:spPr/>
        <p:txBody>
          <a:bodyPr/>
          <a:lstStyle/>
          <a:p>
            <a:fld id="{D57F1E4F-1CFF-5643-939E-217C01CDF565}" type="slidenum">
              <a:rPr lang="en-US" smtClean="0"/>
              <a:pPr/>
              <a:t>34</a:t>
            </a:fld>
            <a:endParaRPr lang="en-US" dirty="0"/>
          </a:p>
        </p:txBody>
      </p:sp>
      <p:sp>
        <p:nvSpPr>
          <p:cNvPr id="4" name="內容版面配置區 2"/>
          <p:cNvSpPr>
            <a:spLocks noGrp="1"/>
          </p:cNvSpPr>
          <p:nvPr>
            <p:ph idx="1"/>
          </p:nvPr>
        </p:nvSpPr>
        <p:spPr>
          <a:xfrm>
            <a:off x="1194304" y="2915970"/>
            <a:ext cx="6754639" cy="1149036"/>
          </a:xfrm>
        </p:spPr>
        <p:txBody>
          <a:bodyPr/>
          <a:lstStyle/>
          <a:p>
            <a:r>
              <a:rPr lang="en-US" altLang="zh-TW" dirty="0" smtClean="0"/>
              <a:t>Demand and supply </a:t>
            </a:r>
            <a:r>
              <a:rPr lang="en-US" altLang="zh-TW" dirty="0"/>
              <a:t>a</a:t>
            </a:r>
            <a:r>
              <a:rPr lang="en-US" altLang="zh-TW" dirty="0" smtClean="0"/>
              <a:t>nalysis of masks</a:t>
            </a:r>
          </a:p>
          <a:p>
            <a:r>
              <a:rPr lang="en-US" altLang="zh-TW" dirty="0" smtClean="0"/>
              <a:t>Externality of epidemic</a:t>
            </a:r>
            <a:endParaRPr lang="zh-HK" altLang="en-US" dirty="0"/>
          </a:p>
        </p:txBody>
      </p:sp>
    </p:spTree>
    <p:extLst>
      <p:ext uri="{BB962C8B-B14F-4D97-AF65-F5344CB8AC3E}">
        <p14:creationId xmlns:p14="http://schemas.microsoft.com/office/powerpoint/2010/main" val="875436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0"/>
          </p:nvPr>
        </p:nvSpPr>
        <p:spPr/>
        <p:txBody>
          <a:bodyPr/>
          <a:lstStyle/>
          <a:p>
            <a:fld id="{D57F1E4F-1CFF-5643-939E-217C01CDF565}" type="slidenum">
              <a:rPr lang="en-US" smtClean="0"/>
              <a:pPr/>
              <a:t>35</a:t>
            </a:fld>
            <a:endParaRPr lang="en-US" dirty="0"/>
          </a:p>
        </p:txBody>
      </p:sp>
      <p:sp>
        <p:nvSpPr>
          <p:cNvPr id="35" name="矩形 34"/>
          <p:cNvSpPr/>
          <p:nvPr/>
        </p:nvSpPr>
        <p:spPr>
          <a:xfrm>
            <a:off x="1001027" y="1046701"/>
            <a:ext cx="5526483" cy="861774"/>
          </a:xfrm>
          <a:prstGeom prst="rect">
            <a:avLst/>
          </a:prstGeom>
        </p:spPr>
        <p:txBody>
          <a:bodyPr wrap="square">
            <a:spAutoFit/>
          </a:bodyPr>
          <a:lstStyle/>
          <a:p>
            <a:r>
              <a:rPr lang="en-US" altLang="zh-TW" sz="2500" dirty="0" smtClean="0"/>
              <a:t>Refer to the following information and answer the questions</a:t>
            </a:r>
            <a:r>
              <a:rPr lang="zh-TW" altLang="en-US" sz="2500" dirty="0" smtClean="0"/>
              <a:t>：</a:t>
            </a:r>
            <a:endParaRPr lang="en-US" altLang="zh-TW" sz="2500" dirty="0"/>
          </a:p>
        </p:txBody>
      </p:sp>
      <p:sp>
        <p:nvSpPr>
          <p:cNvPr id="36" name="文字方塊 35"/>
          <p:cNvSpPr txBox="1"/>
          <p:nvPr/>
        </p:nvSpPr>
        <p:spPr>
          <a:xfrm>
            <a:off x="546722" y="2049865"/>
            <a:ext cx="8054519" cy="646331"/>
          </a:xfrm>
          <a:prstGeom prst="rect">
            <a:avLst/>
          </a:prstGeom>
          <a:noFill/>
        </p:spPr>
        <p:txBody>
          <a:bodyPr wrap="square" rtlCol="0">
            <a:spAutoFit/>
          </a:bodyPr>
          <a:lstStyle/>
          <a:p>
            <a:r>
              <a:rPr lang="en-US" altLang="zh-TW" dirty="0"/>
              <a:t>Source 1: The following figure shows the trend of price of a box of basic surgical mask</a:t>
            </a:r>
            <a:endParaRPr lang="zh-HK" altLang="en-US" dirty="0"/>
          </a:p>
        </p:txBody>
      </p:sp>
      <p:sp>
        <p:nvSpPr>
          <p:cNvPr id="28" name="標題 1"/>
          <p:cNvSpPr>
            <a:spLocks noGrp="1"/>
          </p:cNvSpPr>
          <p:nvPr>
            <p:ph type="title"/>
          </p:nvPr>
        </p:nvSpPr>
        <p:spPr>
          <a:xfrm>
            <a:off x="788469" y="351424"/>
            <a:ext cx="7812772" cy="552133"/>
          </a:xfrm>
        </p:spPr>
        <p:txBody>
          <a:bodyPr/>
          <a:lstStyle/>
          <a:p>
            <a:r>
              <a:rPr lang="en-US" altLang="zh-TW" dirty="0"/>
              <a:t>Demand and Supply Analysis of masks</a:t>
            </a:r>
          </a:p>
        </p:txBody>
      </p:sp>
      <p:grpSp>
        <p:nvGrpSpPr>
          <p:cNvPr id="11" name="群組 10"/>
          <p:cNvGrpSpPr/>
          <p:nvPr/>
        </p:nvGrpSpPr>
        <p:grpSpPr>
          <a:xfrm>
            <a:off x="7007647" y="974421"/>
            <a:ext cx="1924050" cy="1112130"/>
            <a:chOff x="0" y="0"/>
            <a:chExt cx="1924050" cy="1112130"/>
          </a:xfrm>
        </p:grpSpPr>
        <p:sp>
          <p:nvSpPr>
            <p:cNvPr id="12" name="立方體 11"/>
            <p:cNvSpPr/>
            <p:nvPr/>
          </p:nvSpPr>
          <p:spPr>
            <a:xfrm>
              <a:off x="6350" y="0"/>
              <a:ext cx="1917700" cy="1085850"/>
            </a:xfrm>
            <a:prstGeom prst="cube">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
          <p:nvSpPr>
            <p:cNvPr id="13" name="文字方塊 2"/>
            <p:cNvSpPr txBox="1">
              <a:spLocks noChangeArrowheads="1"/>
            </p:cNvSpPr>
            <p:nvPr/>
          </p:nvSpPr>
          <p:spPr bwMode="auto">
            <a:xfrm>
              <a:off x="0" y="680330"/>
              <a:ext cx="1117600" cy="431800"/>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US" sz="2000" kern="100" dirty="0">
                  <a:effectLst/>
                  <a:latin typeface="華康娃娃體(P)" panose="040B0500000000000000" pitchFamily="82" charset="-120"/>
                  <a:ea typeface="新細明體" panose="02020500000000000000" pitchFamily="18" charset="-120"/>
                  <a:cs typeface="Times New Roman" panose="02020603050405020304" pitchFamily="18" charset="0"/>
                </a:rPr>
                <a:t>50 pieces</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pic>
          <p:nvPicPr>
            <p:cNvPr id="14" name="圖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790" y="186560"/>
              <a:ext cx="1234440" cy="859790"/>
            </a:xfrm>
            <a:prstGeom prst="rect">
              <a:avLst/>
            </a:prstGeom>
          </p:spPr>
        </p:pic>
      </p:grpSp>
      <p:pic>
        <p:nvPicPr>
          <p:cNvPr id="2" name="圖片 1"/>
          <p:cNvPicPr>
            <a:picLocks noChangeAspect="1"/>
          </p:cNvPicPr>
          <p:nvPr/>
        </p:nvPicPr>
        <p:blipFill>
          <a:blip r:embed="rId3"/>
          <a:stretch>
            <a:fillRect/>
          </a:stretch>
        </p:blipFill>
        <p:spPr>
          <a:xfrm>
            <a:off x="1646132" y="2837586"/>
            <a:ext cx="6766135" cy="3596269"/>
          </a:xfrm>
          <a:prstGeom prst="rect">
            <a:avLst/>
          </a:prstGeom>
        </p:spPr>
      </p:pic>
    </p:spTree>
    <p:extLst>
      <p:ext uri="{BB962C8B-B14F-4D97-AF65-F5344CB8AC3E}">
        <p14:creationId xmlns:p14="http://schemas.microsoft.com/office/powerpoint/2010/main" val="34271315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2281" y="202855"/>
            <a:ext cx="7030301" cy="487363"/>
          </a:xfrm>
        </p:spPr>
        <p:txBody>
          <a:bodyPr/>
          <a:lstStyle/>
          <a:p>
            <a:r>
              <a:rPr lang="en-US" altLang="zh-TW" sz="2800" dirty="0"/>
              <a:t>Demand and Supply Analysis of masks</a:t>
            </a:r>
            <a:endParaRPr lang="zh-HK" altLang="en-US" sz="2800" dirty="0"/>
          </a:p>
        </p:txBody>
      </p:sp>
      <p:sp>
        <p:nvSpPr>
          <p:cNvPr id="4" name="投影片編號版面配置區 3"/>
          <p:cNvSpPr>
            <a:spLocks noGrp="1"/>
          </p:cNvSpPr>
          <p:nvPr>
            <p:ph type="sldNum" sz="quarter" idx="10"/>
          </p:nvPr>
        </p:nvSpPr>
        <p:spPr/>
        <p:txBody>
          <a:bodyPr/>
          <a:lstStyle/>
          <a:p>
            <a:fld id="{D57F1E4F-1CFF-5643-939E-217C01CDF565}" type="slidenum">
              <a:rPr lang="en-US" smtClean="0"/>
              <a:pPr/>
              <a:t>36</a:t>
            </a:fld>
            <a:endParaRPr lang="en-US" dirty="0"/>
          </a:p>
        </p:txBody>
      </p:sp>
      <p:graphicFrame>
        <p:nvGraphicFramePr>
          <p:cNvPr id="6" name="表格 5"/>
          <p:cNvGraphicFramePr>
            <a:graphicFrameLocks noGrp="1"/>
          </p:cNvGraphicFramePr>
          <p:nvPr>
            <p:extLst>
              <p:ext uri="{D42A27DB-BD31-4B8C-83A1-F6EECF244321}">
                <p14:modId xmlns:p14="http://schemas.microsoft.com/office/powerpoint/2010/main" val="462929040"/>
              </p:ext>
            </p:extLst>
          </p:nvPr>
        </p:nvGraphicFramePr>
        <p:xfrm>
          <a:off x="267079" y="1493852"/>
          <a:ext cx="8664158" cy="5029326"/>
        </p:xfrm>
        <a:graphic>
          <a:graphicData uri="http://schemas.openxmlformats.org/drawingml/2006/table">
            <a:tbl>
              <a:tblPr>
                <a:tableStyleId>{5C22544A-7EE6-4342-B048-85BDC9FD1C3A}</a:tableStyleId>
              </a:tblPr>
              <a:tblGrid>
                <a:gridCol w="1624750">
                  <a:extLst>
                    <a:ext uri="{9D8B030D-6E8A-4147-A177-3AD203B41FA5}">
                      <a16:colId xmlns:a16="http://schemas.microsoft.com/office/drawing/2014/main" val="20000"/>
                    </a:ext>
                  </a:extLst>
                </a:gridCol>
                <a:gridCol w="7039408">
                  <a:extLst>
                    <a:ext uri="{9D8B030D-6E8A-4147-A177-3AD203B41FA5}">
                      <a16:colId xmlns:a16="http://schemas.microsoft.com/office/drawing/2014/main" val="20001"/>
                    </a:ext>
                  </a:extLst>
                </a:gridCol>
              </a:tblGrid>
              <a:tr h="396366">
                <a:tc>
                  <a:txBody>
                    <a:bodyPr/>
                    <a:lstStyle/>
                    <a:p>
                      <a:pPr algn="ctr">
                        <a:spcAft>
                          <a:spcPts val="0"/>
                        </a:spcAft>
                      </a:pPr>
                      <a:r>
                        <a:rPr lang="en-US" altLang="zh-TW" sz="1600" b="1" u="none" kern="100" dirty="0" smtClean="0">
                          <a:effectLst/>
                          <a:latin typeface="+mn-lt"/>
                        </a:rPr>
                        <a:t>Time</a:t>
                      </a:r>
                      <a:endParaRPr lang="zh-TW" sz="1600" b="1" u="none" kern="100" dirty="0">
                        <a:effectLst/>
                        <a:latin typeface="Times New Roman"/>
                      </a:endParaRPr>
                    </a:p>
                  </a:txBody>
                  <a:tcPr marL="15787" marR="15787" marT="0" marB="0" anchor="ctr"/>
                </a:tc>
                <a:tc>
                  <a:txBody>
                    <a:bodyPr/>
                    <a:lstStyle/>
                    <a:p>
                      <a:pPr marR="95885" algn="ctr">
                        <a:spcAft>
                          <a:spcPts val="0"/>
                        </a:spcAft>
                      </a:pPr>
                      <a:r>
                        <a:rPr lang="en-US" altLang="zh-TW" sz="1600" b="1" u="none" kern="100" dirty="0" smtClean="0">
                          <a:effectLst/>
                          <a:latin typeface="+mn-lt"/>
                        </a:rPr>
                        <a:t>Events</a:t>
                      </a:r>
                      <a:endParaRPr lang="zh-TW" sz="1600" b="1" u="none" kern="100" dirty="0">
                        <a:effectLst/>
                        <a:latin typeface="Times New Roman"/>
                      </a:endParaRPr>
                    </a:p>
                  </a:txBody>
                  <a:tcPr marL="15787" marR="15787" marT="0" marB="0" anchor="ctr"/>
                </a:tc>
                <a:extLst>
                  <a:ext uri="{0D108BD9-81ED-4DB2-BD59-A6C34878D82A}">
                    <a16:rowId xmlns:a16="http://schemas.microsoft.com/office/drawing/2014/main" val="10000"/>
                  </a:ext>
                </a:extLst>
              </a:tr>
              <a:tr h="1136663">
                <a:tc>
                  <a:txBody>
                    <a:bodyPr/>
                    <a:lstStyle/>
                    <a:p>
                      <a:pPr algn="ctr">
                        <a:spcAft>
                          <a:spcPts val="0"/>
                        </a:spcAft>
                      </a:pPr>
                      <a:r>
                        <a:rPr lang="en-US" altLang="zh-TW" sz="1600" kern="100" dirty="0" smtClean="0">
                          <a:effectLst/>
                          <a:latin typeface="Times New Roman" panose="02020603050405020304" pitchFamily="18" charset="0"/>
                          <a:cs typeface="Times New Roman" panose="02020603050405020304" pitchFamily="18" charset="0"/>
                        </a:rPr>
                        <a:t>Phase</a:t>
                      </a:r>
                      <a:r>
                        <a:rPr lang="en-US" sz="1600" kern="100" dirty="0" smtClean="0">
                          <a:effectLst/>
                          <a:latin typeface="Times New Roman" panose="02020603050405020304" pitchFamily="18" charset="0"/>
                          <a:cs typeface="Times New Roman" panose="02020603050405020304" pitchFamily="18" charset="0"/>
                        </a:rPr>
                        <a:t> </a:t>
                      </a:r>
                      <a:r>
                        <a:rPr lang="en-US" sz="1600" kern="100" dirty="0">
                          <a:effectLst/>
                          <a:latin typeface="Times New Roman" panose="02020603050405020304" pitchFamily="18" charset="0"/>
                          <a:cs typeface="Times New Roman" panose="02020603050405020304" pitchFamily="18" charset="0"/>
                        </a:rPr>
                        <a:t>1 :</a:t>
                      </a:r>
                      <a:endParaRPr lang="zh-TW" sz="16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100" dirty="0" smtClean="0">
                          <a:effectLst/>
                          <a:latin typeface="Times New Roman" panose="02020603050405020304" pitchFamily="18" charset="0"/>
                          <a:cs typeface="Times New Roman" panose="02020603050405020304" pitchFamily="18" charset="0"/>
                        </a:rPr>
                        <a:t>20</a:t>
                      </a:r>
                      <a:r>
                        <a:rPr lang="en-US" altLang="zh-TW" sz="1600" kern="100" dirty="0" smtClean="0">
                          <a:effectLst/>
                          <a:latin typeface="Times New Roman" panose="02020603050405020304" pitchFamily="18" charset="0"/>
                          <a:cs typeface="Times New Roman" panose="02020603050405020304" pitchFamily="18" charset="0"/>
                        </a:rPr>
                        <a:t>20</a:t>
                      </a:r>
                      <a:r>
                        <a:rPr lang="en-US" sz="1600" kern="100" dirty="0" smtClean="0">
                          <a:effectLst/>
                          <a:latin typeface="Times New Roman" panose="02020603050405020304" pitchFamily="18" charset="0"/>
                          <a:cs typeface="Times New Roman" panose="02020603050405020304" pitchFamily="18" charset="0"/>
                        </a:rPr>
                        <a:t>/0</a:t>
                      </a:r>
                      <a:r>
                        <a:rPr lang="en-US" altLang="zh-TW" sz="1600" kern="100" dirty="0" smtClean="0">
                          <a:effectLst/>
                          <a:latin typeface="Times New Roman" panose="02020603050405020304" pitchFamily="18" charset="0"/>
                          <a:cs typeface="Times New Roman" panose="02020603050405020304" pitchFamily="18" charset="0"/>
                        </a:rPr>
                        <a:t>1</a:t>
                      </a:r>
                      <a:r>
                        <a:rPr lang="en-US" sz="1600" kern="100" dirty="0" smtClean="0">
                          <a:effectLst/>
                          <a:latin typeface="Times New Roman" panose="02020603050405020304" pitchFamily="18" charset="0"/>
                          <a:cs typeface="Times New Roman" panose="02020603050405020304" pitchFamily="18" charset="0"/>
                        </a:rPr>
                        <a:t>/14-</a:t>
                      </a:r>
                      <a:endParaRPr lang="zh-TW" sz="16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100" dirty="0" smtClean="0">
                          <a:effectLst/>
                          <a:latin typeface="Times New Roman" panose="02020603050405020304" pitchFamily="18" charset="0"/>
                          <a:cs typeface="Times New Roman" panose="02020603050405020304" pitchFamily="18" charset="0"/>
                        </a:rPr>
                        <a:t>20</a:t>
                      </a:r>
                      <a:r>
                        <a:rPr lang="en-US" altLang="zh-TW" sz="1600" kern="100" dirty="0" smtClean="0">
                          <a:effectLst/>
                          <a:latin typeface="Times New Roman" panose="02020603050405020304" pitchFamily="18" charset="0"/>
                          <a:cs typeface="Times New Roman" panose="02020603050405020304" pitchFamily="18" charset="0"/>
                        </a:rPr>
                        <a:t>20</a:t>
                      </a:r>
                      <a:r>
                        <a:rPr lang="en-US" sz="1600" kern="100" dirty="0" smtClean="0">
                          <a:effectLst/>
                          <a:latin typeface="Times New Roman" panose="02020603050405020304" pitchFamily="18" charset="0"/>
                          <a:cs typeface="Times New Roman" panose="02020603050405020304" pitchFamily="18" charset="0"/>
                        </a:rPr>
                        <a:t>/0</a:t>
                      </a:r>
                      <a:r>
                        <a:rPr lang="en-US" altLang="zh-TW" sz="1600" kern="100" dirty="0" smtClean="0">
                          <a:effectLst/>
                          <a:latin typeface="Times New Roman" panose="02020603050405020304" pitchFamily="18" charset="0"/>
                          <a:cs typeface="Times New Roman" panose="02020603050405020304" pitchFamily="18" charset="0"/>
                        </a:rPr>
                        <a:t>1</a:t>
                      </a:r>
                      <a:r>
                        <a:rPr lang="en-US" sz="1600" kern="100" dirty="0" smtClean="0">
                          <a:effectLst/>
                          <a:latin typeface="Times New Roman" panose="02020603050405020304" pitchFamily="18" charset="0"/>
                          <a:cs typeface="Times New Roman" panose="02020603050405020304" pitchFamily="18" charset="0"/>
                        </a:rPr>
                        <a:t>/23</a:t>
                      </a:r>
                      <a:endParaRPr lang="zh-TW" sz="16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100" dirty="0">
                          <a:effectLst/>
                          <a:latin typeface="Times New Roman" panose="02020603050405020304" pitchFamily="18" charset="0"/>
                          <a:cs typeface="Times New Roman" panose="02020603050405020304" pitchFamily="18" charset="0"/>
                        </a:rPr>
                        <a:t> </a:t>
                      </a:r>
                      <a:endParaRPr lang="zh-TW" sz="1600" kern="100" dirty="0">
                        <a:effectLst/>
                        <a:latin typeface="Times New Roman" panose="02020603050405020304" pitchFamily="18" charset="0"/>
                        <a:ea typeface="新細明體"/>
                        <a:cs typeface="Times New Roman" panose="02020603050405020304" pitchFamily="18" charset="0"/>
                      </a:endParaRPr>
                    </a:p>
                  </a:txBody>
                  <a:tcPr marL="15787" marR="15787" marT="0" marB="0"/>
                </a:tc>
                <a:tc>
                  <a:txBody>
                    <a:bodyPr/>
                    <a:lstStyle/>
                    <a:p>
                      <a:pPr marL="285750" indent="-285750" algn="just">
                        <a:buFont typeface="Arial" panose="020B0604020202020204" pitchFamily="34" charset="0"/>
                        <a:buChar char="•"/>
                      </a:pPr>
                      <a:r>
                        <a:rPr lang="en-US" altLang="zh-TW" sz="1600" dirty="0" smtClean="0">
                          <a:latin typeface="Times New Roman" panose="02020603050405020304" pitchFamily="18" charset="0"/>
                          <a:ea typeface="微軟正黑體" panose="020B0604030504040204" pitchFamily="34" charset="-120"/>
                          <a:cs typeface="Times New Roman" panose="02020603050405020304" pitchFamily="18" charset="0"/>
                        </a:rPr>
                        <a:t>Masks have been snapped up in Wuhan, Guangdong, Sichuan, Guangxi, etc. Masks are out of stock and prices are rising in many local pharmacy.</a:t>
                      </a:r>
                    </a:p>
                    <a:p>
                      <a:pPr marL="285750" indent="-285750" algn="just">
                        <a:buFont typeface="Arial" panose="020B0604020202020204" pitchFamily="34" charset="0"/>
                        <a:buChar char="•"/>
                      </a:pPr>
                      <a:endParaRPr lang="en-US" altLang="zh-TW" sz="160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marL="285750" indent="-285750" algn="just">
                        <a:buFont typeface="Arial" panose="020B0604020202020204" pitchFamily="34" charset="0"/>
                        <a:buChar char="•"/>
                      </a:pPr>
                      <a:r>
                        <a:rPr lang="en-US" altLang="zh-TW" sz="1600" dirty="0" smtClean="0">
                          <a:latin typeface="Times New Roman" panose="02020603050405020304" pitchFamily="18" charset="0"/>
                          <a:ea typeface="微軟正黑體" panose="020B0604030504040204" pitchFamily="34" charset="-120"/>
                          <a:cs typeface="Times New Roman" panose="02020603050405020304" pitchFamily="18" charset="0"/>
                        </a:rPr>
                        <a:t>COVID-19 has spread rapidly throughout the country. Wuhan has implemented control of outbound personnel and canceled outbound tour groups. All personnel of the organization shall not leave Wuhan.</a:t>
                      </a:r>
                    </a:p>
                    <a:p>
                      <a:pPr marL="285750" indent="-285750" algn="just">
                        <a:buFont typeface="Arial" panose="020B0604020202020204" pitchFamily="34" charset="0"/>
                        <a:buChar char="•"/>
                      </a:pPr>
                      <a:endParaRPr lang="en-US" altLang="zh-TW" sz="1600" dirty="0" smtClean="0">
                        <a:latin typeface="Times New Roman" panose="02020603050405020304" pitchFamily="18" charset="0"/>
                        <a:ea typeface="微軟正黑體" panose="020B0604030504040204" pitchFamily="34" charset="-120"/>
                        <a:cs typeface="Times New Roman" panose="02020603050405020304" pitchFamily="18" charset="0"/>
                      </a:endParaRPr>
                    </a:p>
                  </a:txBody>
                  <a:tcPr marL="15787" marR="15787" marT="0" marB="0"/>
                </a:tc>
                <a:extLst>
                  <a:ext uri="{0D108BD9-81ED-4DB2-BD59-A6C34878D82A}">
                    <a16:rowId xmlns:a16="http://schemas.microsoft.com/office/drawing/2014/main" val="10001"/>
                  </a:ext>
                </a:extLst>
              </a:tr>
              <a:tr h="1299044">
                <a:tc>
                  <a:txBody>
                    <a:bodyPr/>
                    <a:lstStyle/>
                    <a:p>
                      <a:pPr algn="ctr">
                        <a:spcAft>
                          <a:spcPts val="0"/>
                        </a:spcAft>
                      </a:pPr>
                      <a:r>
                        <a:rPr lang="en-US" altLang="zh-TW" sz="1600" kern="100" dirty="0" smtClean="0">
                          <a:effectLst/>
                          <a:latin typeface="Times New Roman" panose="02020603050405020304" pitchFamily="18" charset="0"/>
                          <a:cs typeface="Times New Roman" panose="02020603050405020304" pitchFamily="18" charset="0"/>
                        </a:rPr>
                        <a:t>Phase</a:t>
                      </a:r>
                      <a:r>
                        <a:rPr lang="en-US" altLang="zh-HK" sz="1600" kern="100" dirty="0" smtClean="0">
                          <a:effectLst/>
                          <a:latin typeface="Times New Roman" panose="02020603050405020304" pitchFamily="18" charset="0"/>
                          <a:cs typeface="Times New Roman" panose="02020603050405020304" pitchFamily="18" charset="0"/>
                        </a:rPr>
                        <a:t> </a:t>
                      </a:r>
                      <a:r>
                        <a:rPr lang="en-US" sz="1600" kern="100" dirty="0" smtClean="0">
                          <a:effectLst/>
                          <a:latin typeface="Times New Roman" panose="02020603050405020304" pitchFamily="18" charset="0"/>
                          <a:cs typeface="Times New Roman" panose="02020603050405020304" pitchFamily="18" charset="0"/>
                        </a:rPr>
                        <a:t>2 </a:t>
                      </a:r>
                      <a:r>
                        <a:rPr lang="en-US" sz="1600" kern="100" dirty="0">
                          <a:effectLst/>
                          <a:latin typeface="Times New Roman" panose="02020603050405020304" pitchFamily="18" charset="0"/>
                          <a:cs typeface="Times New Roman" panose="02020603050405020304" pitchFamily="18" charset="0"/>
                        </a:rPr>
                        <a:t>:</a:t>
                      </a:r>
                      <a:endParaRPr lang="zh-TW" sz="16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100" dirty="0" smtClean="0">
                          <a:effectLst/>
                          <a:latin typeface="Times New Roman" panose="02020603050405020304" pitchFamily="18" charset="0"/>
                          <a:cs typeface="Times New Roman" panose="02020603050405020304" pitchFamily="18" charset="0"/>
                        </a:rPr>
                        <a:t>20</a:t>
                      </a:r>
                      <a:r>
                        <a:rPr lang="en-US" altLang="zh-TW" sz="1600" kern="100" dirty="0" smtClean="0">
                          <a:effectLst/>
                          <a:latin typeface="Times New Roman" panose="02020603050405020304" pitchFamily="18" charset="0"/>
                          <a:cs typeface="Times New Roman" panose="02020603050405020304" pitchFamily="18" charset="0"/>
                        </a:rPr>
                        <a:t>20</a:t>
                      </a:r>
                      <a:r>
                        <a:rPr lang="en-US" sz="1600" kern="100" dirty="0" smtClean="0">
                          <a:effectLst/>
                          <a:latin typeface="Times New Roman" panose="02020603050405020304" pitchFamily="18" charset="0"/>
                          <a:cs typeface="Times New Roman" panose="02020603050405020304" pitchFamily="18" charset="0"/>
                        </a:rPr>
                        <a:t>/0</a:t>
                      </a:r>
                      <a:r>
                        <a:rPr lang="en-US" altLang="zh-TW" sz="1600" kern="100" dirty="0" smtClean="0">
                          <a:effectLst/>
                          <a:latin typeface="Times New Roman" panose="02020603050405020304" pitchFamily="18" charset="0"/>
                          <a:cs typeface="Times New Roman" panose="02020603050405020304" pitchFamily="18" charset="0"/>
                        </a:rPr>
                        <a:t>1</a:t>
                      </a:r>
                      <a:r>
                        <a:rPr lang="en-US" sz="1600" kern="100" dirty="0" smtClean="0">
                          <a:effectLst/>
                          <a:latin typeface="Times New Roman" panose="02020603050405020304" pitchFamily="18" charset="0"/>
                          <a:cs typeface="Times New Roman" panose="02020603050405020304" pitchFamily="18" charset="0"/>
                        </a:rPr>
                        <a:t>/23-</a:t>
                      </a:r>
                      <a:endParaRPr lang="zh-TW" sz="16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100" dirty="0" smtClean="0">
                          <a:effectLst/>
                          <a:latin typeface="Times New Roman" panose="02020603050405020304" pitchFamily="18" charset="0"/>
                          <a:cs typeface="Times New Roman" panose="02020603050405020304" pitchFamily="18" charset="0"/>
                        </a:rPr>
                        <a:t>20</a:t>
                      </a:r>
                      <a:r>
                        <a:rPr lang="en-US" altLang="zh-TW" sz="1600" kern="100" dirty="0" smtClean="0">
                          <a:effectLst/>
                          <a:latin typeface="Times New Roman" panose="02020603050405020304" pitchFamily="18" charset="0"/>
                          <a:cs typeface="Times New Roman" panose="02020603050405020304" pitchFamily="18" charset="0"/>
                        </a:rPr>
                        <a:t>20</a:t>
                      </a:r>
                      <a:r>
                        <a:rPr lang="en-US" sz="1600" kern="100" dirty="0" smtClean="0">
                          <a:effectLst/>
                          <a:latin typeface="Times New Roman" panose="02020603050405020304" pitchFamily="18" charset="0"/>
                          <a:cs typeface="Times New Roman" panose="02020603050405020304" pitchFamily="18" charset="0"/>
                        </a:rPr>
                        <a:t>/0</a:t>
                      </a:r>
                      <a:r>
                        <a:rPr lang="en-US" altLang="zh-TW" sz="1600" kern="100" dirty="0" smtClean="0">
                          <a:effectLst/>
                          <a:latin typeface="Times New Roman" panose="02020603050405020304" pitchFamily="18" charset="0"/>
                          <a:cs typeface="Times New Roman" panose="02020603050405020304" pitchFamily="18" charset="0"/>
                        </a:rPr>
                        <a:t>2</a:t>
                      </a:r>
                      <a:r>
                        <a:rPr lang="en-US" sz="1600" kern="100" dirty="0" smtClean="0">
                          <a:effectLst/>
                          <a:latin typeface="Times New Roman" panose="02020603050405020304" pitchFamily="18" charset="0"/>
                          <a:cs typeface="Times New Roman" panose="02020603050405020304" pitchFamily="18" charset="0"/>
                        </a:rPr>
                        <a:t>/</a:t>
                      </a:r>
                      <a:r>
                        <a:rPr lang="en-US" altLang="zh-TW" sz="1600" kern="100" dirty="0" smtClean="0">
                          <a:effectLst/>
                          <a:latin typeface="Times New Roman" panose="02020603050405020304" pitchFamily="18" charset="0"/>
                          <a:cs typeface="Times New Roman" panose="02020603050405020304" pitchFamily="18" charset="0"/>
                        </a:rPr>
                        <a:t>07</a:t>
                      </a:r>
                      <a:endParaRPr lang="zh-TW" sz="16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100" dirty="0">
                          <a:effectLst/>
                          <a:latin typeface="Times New Roman" panose="02020603050405020304" pitchFamily="18" charset="0"/>
                          <a:cs typeface="Times New Roman" panose="02020603050405020304" pitchFamily="18" charset="0"/>
                        </a:rPr>
                        <a:t> </a:t>
                      </a:r>
                      <a:endParaRPr lang="zh-TW" sz="1600" kern="100" dirty="0">
                        <a:effectLst/>
                        <a:latin typeface="Times New Roman" panose="02020603050405020304" pitchFamily="18" charset="0"/>
                        <a:ea typeface="新細明體"/>
                        <a:cs typeface="Times New Roman" panose="02020603050405020304" pitchFamily="18" charset="0"/>
                      </a:endParaRPr>
                    </a:p>
                  </a:txBody>
                  <a:tcPr marL="15787" marR="15787" marT="0" marB="0"/>
                </a:tc>
                <a:tc>
                  <a:txBody>
                    <a:bodyPr/>
                    <a:lstStyle/>
                    <a:p>
                      <a:pPr marL="285750" marR="95885" lvl="0" indent="-285750" algn="just">
                        <a:spcAft>
                          <a:spcPts val="0"/>
                        </a:spcAft>
                        <a:buFont typeface="Arial" panose="020B0604020202020204" pitchFamily="34" charset="0"/>
                        <a:buChar char="•"/>
                        <a:tabLst>
                          <a:tab pos="228600" algn="l"/>
                        </a:tabLst>
                      </a:pPr>
                      <a:r>
                        <a:rPr lang="en-US" altLang="zh-TW" sz="1600" dirty="0" smtClean="0">
                          <a:latin typeface="Times New Roman" panose="02020603050405020304" pitchFamily="18" charset="0"/>
                          <a:ea typeface="微軟正黑體" panose="020B0604030504040204" pitchFamily="34" charset="-120"/>
                          <a:cs typeface="Times New Roman" panose="02020603050405020304" pitchFamily="18" charset="0"/>
                        </a:rPr>
                        <a:t>COVID-19 is rapidly spreading in many provinces and cities in the Mainland. Hong Kong citizens have started to buy masks. HK General Chamber of Pharmacy Limited has pointed out that more than half of the pharmacies in Hong Kong are faced with the problem of masks being out of stock. Due to the time of the Lunar New Year, it is expected that masks in the market will not be available until the tenth day of the lunar year, and hence they started to import masks from Southeast Asia.</a:t>
                      </a:r>
                    </a:p>
                    <a:p>
                      <a:pPr marL="285750" marR="95885" lvl="0" indent="-285750" algn="just">
                        <a:spcAft>
                          <a:spcPts val="0"/>
                        </a:spcAft>
                        <a:buFont typeface="Arial" panose="020B0604020202020204" pitchFamily="34" charset="0"/>
                        <a:buChar char="•"/>
                        <a:tabLst>
                          <a:tab pos="228600" algn="l"/>
                        </a:tabLst>
                      </a:pPr>
                      <a:endParaRPr lang="en-US" altLang="zh-TW" sz="160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marL="285750" marR="95885" lvl="0" indent="-285750" algn="just">
                        <a:spcAft>
                          <a:spcPts val="0"/>
                        </a:spcAft>
                        <a:buFont typeface="Arial" panose="020B0604020202020204" pitchFamily="34" charset="0"/>
                        <a:buChar char="•"/>
                        <a:tabLst>
                          <a:tab pos="228600" algn="l"/>
                        </a:tabLst>
                      </a:pPr>
                      <a:r>
                        <a:rPr lang="en-US" altLang="zh-TW" sz="1600" kern="100" dirty="0" smtClean="0">
                          <a:effectLst/>
                          <a:latin typeface="Times New Roman" panose="02020603050405020304" pitchFamily="18" charset="0"/>
                          <a:ea typeface="微軟正黑體" panose="020B0604030504040204" pitchFamily="34" charset="-120"/>
                          <a:cs typeface="Times New Roman" panose="02020603050405020304" pitchFamily="18" charset="0"/>
                        </a:rPr>
                        <a:t>The government announced the closure of the four ports of Lo Wu, </a:t>
                      </a:r>
                      <a:r>
                        <a:rPr lang="en-US" altLang="zh-TW" sz="1600" kern="100" dirty="0" err="1" smtClean="0">
                          <a:effectLst/>
                          <a:latin typeface="Times New Roman" panose="02020603050405020304" pitchFamily="18" charset="0"/>
                          <a:ea typeface="微軟正黑體" panose="020B0604030504040204" pitchFamily="34" charset="-120"/>
                          <a:cs typeface="Times New Roman" panose="02020603050405020304" pitchFamily="18" charset="0"/>
                        </a:rPr>
                        <a:t>Lok</a:t>
                      </a:r>
                      <a:r>
                        <a:rPr lang="en-US" altLang="zh-TW" sz="1600" kern="100" dirty="0" smtClean="0">
                          <a:effectLst/>
                          <a:latin typeface="Times New Roman" panose="02020603050405020304" pitchFamily="18" charset="0"/>
                          <a:ea typeface="微軟正黑體" panose="020B0604030504040204" pitchFamily="34" charset="-120"/>
                          <a:cs typeface="Times New Roman" panose="02020603050405020304" pitchFamily="18" charset="0"/>
                        </a:rPr>
                        <a:t> Ma Chau, </a:t>
                      </a:r>
                      <a:r>
                        <a:rPr lang="en-US" altLang="zh-TW" sz="1600" kern="100" dirty="0" err="1" smtClean="0">
                          <a:effectLst/>
                          <a:latin typeface="Times New Roman" panose="02020603050405020304" pitchFamily="18" charset="0"/>
                          <a:ea typeface="微軟正黑體" panose="020B0604030504040204" pitchFamily="34" charset="-120"/>
                          <a:cs typeface="Times New Roman" panose="02020603050405020304" pitchFamily="18" charset="0"/>
                        </a:rPr>
                        <a:t>Huanggang</a:t>
                      </a:r>
                      <a:r>
                        <a:rPr lang="en-US" altLang="zh-TW" sz="1600" kern="100" dirty="0" smtClean="0">
                          <a:effectLst/>
                          <a:latin typeface="Times New Roman" panose="02020603050405020304" pitchFamily="18" charset="0"/>
                          <a:ea typeface="微軟正黑體" panose="020B0604030504040204" pitchFamily="34" charset="-120"/>
                          <a:cs typeface="Times New Roman" panose="02020603050405020304" pitchFamily="18" charset="0"/>
                        </a:rPr>
                        <a:t> and the Hong Kong-Macau Ferry Terminal, leaving only the airport, Hong Kong-Zhuhai-Macao Bridge and Shenzhen Bay to reduce the flow of people.</a:t>
                      </a:r>
                      <a:endParaRPr lang="zh-TW" sz="1600" kern="10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15787" marR="15787" marT="0" marB="0"/>
                </a:tc>
                <a:extLst>
                  <a:ext uri="{0D108BD9-81ED-4DB2-BD59-A6C34878D82A}">
                    <a16:rowId xmlns:a16="http://schemas.microsoft.com/office/drawing/2014/main" val="10002"/>
                  </a:ext>
                </a:extLst>
              </a:tr>
            </a:tbl>
          </a:graphicData>
        </a:graphic>
      </p:graphicFrame>
      <p:sp>
        <p:nvSpPr>
          <p:cNvPr id="7" name="文字方塊 6"/>
          <p:cNvSpPr txBox="1"/>
          <p:nvPr/>
        </p:nvSpPr>
        <p:spPr>
          <a:xfrm>
            <a:off x="267079" y="837010"/>
            <a:ext cx="8637003" cy="646331"/>
          </a:xfrm>
          <a:prstGeom prst="rect">
            <a:avLst/>
          </a:prstGeom>
          <a:noFill/>
        </p:spPr>
        <p:txBody>
          <a:bodyPr wrap="square" rtlCol="0">
            <a:spAutoFit/>
          </a:bodyPr>
          <a:lstStyle/>
          <a:p>
            <a:r>
              <a:rPr lang="en-US" altLang="zh-HK" dirty="0"/>
              <a:t>Source 2: The following table lists out the events related to COVID-19 during </a:t>
            </a:r>
            <a:r>
              <a:rPr lang="en-US" altLang="zh-HK" dirty="0" smtClean="0"/>
              <a:t>Jan </a:t>
            </a:r>
            <a:r>
              <a:rPr lang="en-US" altLang="zh-HK" dirty="0"/>
              <a:t>to </a:t>
            </a:r>
            <a:r>
              <a:rPr lang="en-US" altLang="zh-HK" dirty="0" smtClean="0"/>
              <a:t>Mar </a:t>
            </a:r>
            <a:r>
              <a:rPr lang="en-US" altLang="zh-HK" dirty="0"/>
              <a:t>2020.</a:t>
            </a:r>
            <a:endParaRPr lang="zh-TW" altLang="zh-HK" dirty="0"/>
          </a:p>
        </p:txBody>
      </p:sp>
    </p:spTree>
    <p:extLst>
      <p:ext uri="{BB962C8B-B14F-4D97-AF65-F5344CB8AC3E}">
        <p14:creationId xmlns:p14="http://schemas.microsoft.com/office/powerpoint/2010/main" val="3705766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2281" y="202855"/>
            <a:ext cx="7030301" cy="487363"/>
          </a:xfrm>
        </p:spPr>
        <p:txBody>
          <a:bodyPr/>
          <a:lstStyle/>
          <a:p>
            <a:r>
              <a:rPr lang="en-US" altLang="zh-TW" sz="2800" dirty="0"/>
              <a:t>Demand and Supply Analysis of masks</a:t>
            </a:r>
            <a:endParaRPr lang="zh-HK" altLang="en-US" sz="2800" dirty="0"/>
          </a:p>
        </p:txBody>
      </p:sp>
      <p:sp>
        <p:nvSpPr>
          <p:cNvPr id="4" name="投影片編號版面配置區 3"/>
          <p:cNvSpPr>
            <a:spLocks noGrp="1"/>
          </p:cNvSpPr>
          <p:nvPr>
            <p:ph type="sldNum" sz="quarter" idx="10"/>
          </p:nvPr>
        </p:nvSpPr>
        <p:spPr/>
        <p:txBody>
          <a:bodyPr/>
          <a:lstStyle/>
          <a:p>
            <a:fld id="{D57F1E4F-1CFF-5643-939E-217C01CDF565}" type="slidenum">
              <a:rPr lang="en-US" smtClean="0"/>
              <a:pPr/>
              <a:t>37</a:t>
            </a:fld>
            <a:endParaRPr lang="en-US" dirty="0"/>
          </a:p>
        </p:txBody>
      </p:sp>
      <p:graphicFrame>
        <p:nvGraphicFramePr>
          <p:cNvPr id="6" name="表格 5"/>
          <p:cNvGraphicFramePr>
            <a:graphicFrameLocks noGrp="1"/>
          </p:cNvGraphicFramePr>
          <p:nvPr>
            <p:extLst>
              <p:ext uri="{D42A27DB-BD31-4B8C-83A1-F6EECF244321}">
                <p14:modId xmlns:p14="http://schemas.microsoft.com/office/powerpoint/2010/main" val="1794399626"/>
              </p:ext>
            </p:extLst>
          </p:nvPr>
        </p:nvGraphicFramePr>
        <p:xfrm>
          <a:off x="934489" y="1220586"/>
          <a:ext cx="7777711" cy="4851204"/>
        </p:xfrm>
        <a:graphic>
          <a:graphicData uri="http://schemas.openxmlformats.org/drawingml/2006/table">
            <a:tbl>
              <a:tblPr>
                <a:tableStyleId>{5C22544A-7EE6-4342-B048-85BDC9FD1C3A}</a:tableStyleId>
              </a:tblPr>
              <a:tblGrid>
                <a:gridCol w="1458519">
                  <a:extLst>
                    <a:ext uri="{9D8B030D-6E8A-4147-A177-3AD203B41FA5}">
                      <a16:colId xmlns:a16="http://schemas.microsoft.com/office/drawing/2014/main" val="20000"/>
                    </a:ext>
                  </a:extLst>
                </a:gridCol>
                <a:gridCol w="6319192">
                  <a:extLst>
                    <a:ext uri="{9D8B030D-6E8A-4147-A177-3AD203B41FA5}">
                      <a16:colId xmlns:a16="http://schemas.microsoft.com/office/drawing/2014/main" val="20001"/>
                    </a:ext>
                  </a:extLst>
                </a:gridCol>
              </a:tblGrid>
              <a:tr h="217911">
                <a:tc>
                  <a:txBody>
                    <a:bodyPr/>
                    <a:lstStyle/>
                    <a:p>
                      <a:pPr algn="ctr">
                        <a:spcAft>
                          <a:spcPts val="0"/>
                        </a:spcAft>
                      </a:pPr>
                      <a:r>
                        <a:rPr lang="en-US" altLang="zh-TW" sz="1600" b="1" u="none" kern="100" dirty="0" smtClean="0">
                          <a:effectLst/>
                          <a:latin typeface="+mn-lt"/>
                        </a:rPr>
                        <a:t>Time</a:t>
                      </a:r>
                      <a:endParaRPr lang="zh-TW" sz="1600" b="1" u="none" kern="100" dirty="0">
                        <a:effectLst/>
                        <a:latin typeface="Times New Roman"/>
                      </a:endParaRPr>
                    </a:p>
                  </a:txBody>
                  <a:tcPr marL="15787" marR="15787" marT="0" marB="0" anchor="ctr"/>
                </a:tc>
                <a:tc>
                  <a:txBody>
                    <a:bodyPr/>
                    <a:lstStyle/>
                    <a:p>
                      <a:pPr marR="95885" algn="ctr">
                        <a:spcAft>
                          <a:spcPts val="0"/>
                        </a:spcAft>
                      </a:pPr>
                      <a:r>
                        <a:rPr lang="en-US" altLang="zh-TW" sz="1600" b="1" u="none" kern="100" dirty="0" smtClean="0">
                          <a:effectLst/>
                          <a:latin typeface="+mn-lt"/>
                        </a:rPr>
                        <a:t>Events</a:t>
                      </a:r>
                      <a:endParaRPr lang="zh-TW" sz="1600" b="1" u="none" kern="100" dirty="0">
                        <a:effectLst/>
                        <a:latin typeface="Times New Roman"/>
                      </a:endParaRPr>
                    </a:p>
                  </a:txBody>
                  <a:tcPr marL="15787" marR="15787" marT="0" marB="0" anchor="ctr"/>
                </a:tc>
                <a:extLst>
                  <a:ext uri="{0D108BD9-81ED-4DB2-BD59-A6C34878D82A}">
                    <a16:rowId xmlns:a16="http://schemas.microsoft.com/office/drawing/2014/main" val="10000"/>
                  </a:ext>
                </a:extLst>
              </a:tr>
              <a:tr h="2319298">
                <a:tc>
                  <a:txBody>
                    <a:bodyPr/>
                    <a:lstStyle/>
                    <a:p>
                      <a:pPr algn="ctr">
                        <a:lnSpc>
                          <a:spcPct val="100000"/>
                        </a:lnSpc>
                        <a:spcAft>
                          <a:spcPts val="0"/>
                        </a:spcAft>
                      </a:pPr>
                      <a:r>
                        <a:rPr lang="en-US" altLang="zh-TW" sz="1600" kern="100" dirty="0" smtClean="0">
                          <a:effectLst/>
                          <a:latin typeface="Times New Roman" panose="02020603050405020304" pitchFamily="18" charset="0"/>
                          <a:cs typeface="Times New Roman" panose="02020603050405020304" pitchFamily="18" charset="0"/>
                        </a:rPr>
                        <a:t>Phase</a:t>
                      </a:r>
                      <a:r>
                        <a:rPr lang="en-US" altLang="zh-HK" sz="1600" kern="100" dirty="0" smtClean="0">
                          <a:effectLst/>
                          <a:latin typeface="Times New Roman" panose="02020603050405020304" pitchFamily="18" charset="0"/>
                          <a:cs typeface="Times New Roman" panose="02020603050405020304" pitchFamily="18" charset="0"/>
                        </a:rPr>
                        <a:t> </a:t>
                      </a:r>
                      <a:r>
                        <a:rPr lang="en-US" sz="1600" kern="100" dirty="0" smtClean="0">
                          <a:effectLst/>
                          <a:latin typeface="Times New Roman" panose="02020603050405020304" pitchFamily="18" charset="0"/>
                          <a:cs typeface="Times New Roman" panose="02020603050405020304" pitchFamily="18" charset="0"/>
                        </a:rPr>
                        <a:t>3 </a:t>
                      </a:r>
                      <a:r>
                        <a:rPr lang="en-US" sz="1600" kern="100" dirty="0">
                          <a:effectLst/>
                          <a:latin typeface="Times New Roman" panose="02020603050405020304" pitchFamily="18" charset="0"/>
                          <a:cs typeface="Times New Roman" panose="02020603050405020304" pitchFamily="18" charset="0"/>
                        </a:rPr>
                        <a:t>:</a:t>
                      </a:r>
                      <a:endParaRPr lang="zh-TW" sz="1600" kern="100" dirty="0">
                        <a:effectLst/>
                        <a:latin typeface="Times New Roman" panose="02020603050405020304" pitchFamily="18" charset="0"/>
                        <a:cs typeface="Times New Roman" panose="02020603050405020304" pitchFamily="18" charset="0"/>
                      </a:endParaRPr>
                    </a:p>
                    <a:p>
                      <a:pPr algn="ctr">
                        <a:lnSpc>
                          <a:spcPct val="100000"/>
                        </a:lnSpc>
                        <a:spcAft>
                          <a:spcPts val="0"/>
                        </a:spcAft>
                      </a:pPr>
                      <a:r>
                        <a:rPr lang="en-US" sz="1600" kern="100" dirty="0" smtClean="0">
                          <a:effectLst/>
                          <a:latin typeface="Times New Roman" panose="02020603050405020304" pitchFamily="18" charset="0"/>
                          <a:cs typeface="Times New Roman" panose="02020603050405020304" pitchFamily="18" charset="0"/>
                        </a:rPr>
                        <a:t>20</a:t>
                      </a:r>
                      <a:r>
                        <a:rPr lang="en-US" altLang="zh-TW" sz="1600" kern="100" dirty="0" smtClean="0">
                          <a:effectLst/>
                          <a:latin typeface="Times New Roman" panose="02020603050405020304" pitchFamily="18" charset="0"/>
                          <a:cs typeface="Times New Roman" panose="02020603050405020304" pitchFamily="18" charset="0"/>
                        </a:rPr>
                        <a:t>20</a:t>
                      </a:r>
                      <a:r>
                        <a:rPr lang="en-US" sz="1600" kern="100" dirty="0" smtClean="0">
                          <a:effectLst/>
                          <a:latin typeface="Times New Roman" panose="02020603050405020304" pitchFamily="18" charset="0"/>
                          <a:cs typeface="Times New Roman" panose="02020603050405020304" pitchFamily="18" charset="0"/>
                        </a:rPr>
                        <a:t>/0</a:t>
                      </a:r>
                      <a:r>
                        <a:rPr lang="en-US" altLang="zh-TW" sz="1600" kern="100" dirty="0" smtClean="0">
                          <a:effectLst/>
                          <a:latin typeface="Times New Roman" panose="02020603050405020304" pitchFamily="18" charset="0"/>
                          <a:cs typeface="Times New Roman" panose="02020603050405020304" pitchFamily="18" charset="0"/>
                        </a:rPr>
                        <a:t>2</a:t>
                      </a:r>
                      <a:r>
                        <a:rPr lang="en-US" sz="1600" kern="100" dirty="0" smtClean="0">
                          <a:effectLst/>
                          <a:latin typeface="Times New Roman" panose="02020603050405020304" pitchFamily="18" charset="0"/>
                          <a:cs typeface="Times New Roman" panose="02020603050405020304" pitchFamily="18" charset="0"/>
                        </a:rPr>
                        <a:t>/</a:t>
                      </a:r>
                      <a:r>
                        <a:rPr lang="en-US" altLang="zh-TW" sz="1600" kern="100" dirty="0" smtClean="0">
                          <a:effectLst/>
                          <a:latin typeface="Times New Roman" panose="02020603050405020304" pitchFamily="18" charset="0"/>
                          <a:cs typeface="Times New Roman" panose="02020603050405020304" pitchFamily="18" charset="0"/>
                        </a:rPr>
                        <a:t>07</a:t>
                      </a:r>
                      <a:r>
                        <a:rPr lang="en-US" sz="1600" kern="100" dirty="0" smtClean="0">
                          <a:effectLst/>
                          <a:latin typeface="Times New Roman" panose="02020603050405020304" pitchFamily="18" charset="0"/>
                          <a:cs typeface="Times New Roman" panose="02020603050405020304" pitchFamily="18" charset="0"/>
                        </a:rPr>
                        <a:t>-</a:t>
                      </a:r>
                      <a:endParaRPr lang="zh-TW" sz="1600" kern="100" dirty="0">
                        <a:effectLst/>
                        <a:latin typeface="Times New Roman" panose="02020603050405020304" pitchFamily="18" charset="0"/>
                        <a:cs typeface="Times New Roman" panose="02020603050405020304" pitchFamily="18" charset="0"/>
                      </a:endParaRPr>
                    </a:p>
                    <a:p>
                      <a:pPr algn="ctr">
                        <a:lnSpc>
                          <a:spcPct val="100000"/>
                        </a:lnSpc>
                        <a:spcAft>
                          <a:spcPts val="0"/>
                        </a:spcAft>
                      </a:pPr>
                      <a:r>
                        <a:rPr lang="en-US" sz="1600" kern="100" dirty="0" smtClean="0">
                          <a:effectLst/>
                          <a:latin typeface="Times New Roman" panose="02020603050405020304" pitchFamily="18" charset="0"/>
                          <a:cs typeface="Times New Roman" panose="02020603050405020304" pitchFamily="18" charset="0"/>
                        </a:rPr>
                        <a:t>20</a:t>
                      </a:r>
                      <a:r>
                        <a:rPr lang="en-US" altLang="zh-TW" sz="1600" kern="100" dirty="0" smtClean="0">
                          <a:effectLst/>
                          <a:latin typeface="Times New Roman" panose="02020603050405020304" pitchFamily="18" charset="0"/>
                          <a:cs typeface="Times New Roman" panose="02020603050405020304" pitchFamily="18" charset="0"/>
                        </a:rPr>
                        <a:t>20</a:t>
                      </a:r>
                      <a:r>
                        <a:rPr lang="en-US" sz="1600" kern="100" dirty="0" smtClean="0">
                          <a:effectLst/>
                          <a:latin typeface="Times New Roman" panose="02020603050405020304" pitchFamily="18" charset="0"/>
                          <a:cs typeface="Times New Roman" panose="02020603050405020304" pitchFamily="18" charset="0"/>
                        </a:rPr>
                        <a:t>/0</a:t>
                      </a:r>
                      <a:r>
                        <a:rPr lang="en-US" altLang="zh-TW" sz="1600" kern="100" dirty="0" smtClean="0">
                          <a:effectLst/>
                          <a:latin typeface="Times New Roman" panose="02020603050405020304" pitchFamily="18" charset="0"/>
                          <a:cs typeface="Times New Roman" panose="02020603050405020304" pitchFamily="18" charset="0"/>
                        </a:rPr>
                        <a:t>3</a:t>
                      </a:r>
                      <a:r>
                        <a:rPr lang="en-US" sz="1600" kern="100" dirty="0" smtClean="0">
                          <a:effectLst/>
                          <a:latin typeface="Times New Roman" panose="02020603050405020304" pitchFamily="18" charset="0"/>
                          <a:cs typeface="Times New Roman" panose="02020603050405020304" pitchFamily="18" charset="0"/>
                        </a:rPr>
                        <a:t>/</a:t>
                      </a:r>
                      <a:r>
                        <a:rPr lang="en-US" altLang="zh-TW" sz="1600" kern="100" dirty="0" smtClean="0">
                          <a:effectLst/>
                          <a:latin typeface="Times New Roman" panose="02020603050405020304" pitchFamily="18" charset="0"/>
                          <a:cs typeface="Times New Roman" panose="02020603050405020304" pitchFamily="18" charset="0"/>
                        </a:rPr>
                        <a:t>13</a:t>
                      </a:r>
                      <a:endParaRPr lang="zh-TW" sz="1600" kern="100" dirty="0">
                        <a:effectLst/>
                        <a:latin typeface="Times New Roman" panose="02020603050405020304" pitchFamily="18" charset="0"/>
                        <a:cs typeface="Times New Roman" panose="02020603050405020304" pitchFamily="18" charset="0"/>
                      </a:endParaRPr>
                    </a:p>
                    <a:p>
                      <a:pPr algn="ctr">
                        <a:lnSpc>
                          <a:spcPct val="100000"/>
                        </a:lnSpc>
                        <a:spcAft>
                          <a:spcPts val="0"/>
                        </a:spcAft>
                      </a:pPr>
                      <a:r>
                        <a:rPr lang="en-US" sz="1600" kern="100" dirty="0">
                          <a:effectLst/>
                          <a:latin typeface="Times New Roman" panose="02020603050405020304" pitchFamily="18" charset="0"/>
                          <a:cs typeface="Times New Roman" panose="02020603050405020304" pitchFamily="18" charset="0"/>
                        </a:rPr>
                        <a:t> </a:t>
                      </a:r>
                      <a:endParaRPr lang="zh-TW" sz="1600" kern="100" dirty="0">
                        <a:effectLst/>
                        <a:latin typeface="Times New Roman" panose="02020603050405020304" pitchFamily="18" charset="0"/>
                        <a:ea typeface="新細明體"/>
                        <a:cs typeface="Times New Roman" panose="02020603050405020304" pitchFamily="18" charset="0"/>
                      </a:endParaRPr>
                    </a:p>
                  </a:txBody>
                  <a:tcPr marL="15787" marR="15787" marT="0" marB="0"/>
                </a:tc>
                <a:tc>
                  <a:txBody>
                    <a:bodyPr/>
                    <a:lstStyle/>
                    <a:p>
                      <a:pPr marL="285750" marR="95885" lvl="0" indent="-285750" algn="just" defTabSz="914400" rtl="0" eaLnBrk="1" latinLnBrk="0" hangingPunct="1">
                        <a:lnSpc>
                          <a:spcPct val="100000"/>
                        </a:lnSpc>
                        <a:spcAft>
                          <a:spcPts val="0"/>
                        </a:spcAft>
                        <a:buFont typeface="Arial" panose="020B0604020202020204" pitchFamily="34" charset="0"/>
                        <a:buChar char="•"/>
                        <a:tabLst>
                          <a:tab pos="228600" algn="l"/>
                        </a:tabLst>
                      </a:pPr>
                      <a:r>
                        <a:rPr lang="en-US" altLang="zh-TW" sz="1600"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Due to the recent increase in supply of masks and lower wholesale prices from different regions, pharmacies in various districts have reduced prices in order to sell the masks. In addition, local mask factories are about to be put into production.</a:t>
                      </a:r>
                    </a:p>
                    <a:p>
                      <a:pPr marL="285750" marR="95885" lvl="0" indent="-285750" algn="just" defTabSz="914400" rtl="0" eaLnBrk="1" latinLnBrk="0" hangingPunct="1">
                        <a:lnSpc>
                          <a:spcPct val="100000"/>
                        </a:lnSpc>
                        <a:spcAft>
                          <a:spcPts val="0"/>
                        </a:spcAft>
                        <a:buFont typeface="Arial" panose="020B0604020202020204" pitchFamily="34" charset="0"/>
                        <a:buChar char="•"/>
                        <a:tabLst>
                          <a:tab pos="228600" algn="l"/>
                        </a:tabLst>
                      </a:pPr>
                      <a:endParaRPr lang="en-US" altLang="zh-TW" sz="1600"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285750" marR="95885" lvl="0" indent="-285750" algn="just" defTabSz="914400" rtl="0" eaLnBrk="1" latinLnBrk="0" hangingPunct="1">
                        <a:lnSpc>
                          <a:spcPct val="100000"/>
                        </a:lnSpc>
                        <a:spcAft>
                          <a:spcPts val="0"/>
                        </a:spcAft>
                        <a:buFont typeface="Arial" panose="020B0604020202020204" pitchFamily="34" charset="0"/>
                        <a:buChar char="•"/>
                        <a:tabLst>
                          <a:tab pos="228600" algn="l"/>
                        </a:tabLst>
                      </a:pPr>
                      <a:r>
                        <a:rPr lang="en-US" altLang="zh-TW" sz="1600"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The government spent $1.5 billion to provide a maximum of $2-3 million for each production line of each local mask factory, and pledged to purchase up to 24 million masks from each production line within a year at a price of $3.</a:t>
                      </a:r>
                      <a:endParaRPr lang="zh-TW" sz="16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15787" marR="15787" marT="0" marB="0"/>
                </a:tc>
                <a:extLst>
                  <a:ext uri="{0D108BD9-81ED-4DB2-BD59-A6C34878D82A}">
                    <a16:rowId xmlns:a16="http://schemas.microsoft.com/office/drawing/2014/main" val="10001"/>
                  </a:ext>
                </a:extLst>
              </a:tr>
              <a:tr h="2288066">
                <a:tc>
                  <a:txBody>
                    <a:bodyPr/>
                    <a:lstStyle/>
                    <a:p>
                      <a:pPr marL="0" algn="ctr" defTabSz="914400" rtl="0" eaLnBrk="1" latinLnBrk="0" hangingPunct="1">
                        <a:lnSpc>
                          <a:spcPct val="100000"/>
                        </a:lnSpc>
                        <a:spcAft>
                          <a:spcPts val="0"/>
                        </a:spcAft>
                      </a:pPr>
                      <a:r>
                        <a:rPr lang="en-US" altLang="zh-HK" sz="1600" kern="100" dirty="0" smtClean="0">
                          <a:solidFill>
                            <a:schemeClr val="dk1"/>
                          </a:solidFill>
                          <a:effectLst/>
                          <a:latin typeface="Times New Roman" panose="02020603050405020304" pitchFamily="18" charset="0"/>
                          <a:ea typeface="+mn-ea"/>
                          <a:cs typeface="Times New Roman" panose="02020603050405020304" pitchFamily="18" charset="0"/>
                        </a:rPr>
                        <a:t>Phase </a:t>
                      </a:r>
                      <a:r>
                        <a:rPr lang="en-US" sz="1600" kern="100" dirty="0" smtClean="0">
                          <a:solidFill>
                            <a:schemeClr val="dk1"/>
                          </a:solidFill>
                          <a:effectLst/>
                          <a:latin typeface="Times New Roman" panose="02020603050405020304" pitchFamily="18" charset="0"/>
                          <a:ea typeface="+mn-ea"/>
                          <a:cs typeface="Times New Roman" panose="02020603050405020304" pitchFamily="18" charset="0"/>
                        </a:rPr>
                        <a:t>4 </a:t>
                      </a:r>
                      <a:r>
                        <a:rPr lang="en-US" sz="1600" kern="100" dirty="0">
                          <a:solidFill>
                            <a:schemeClr val="dk1"/>
                          </a:solidFill>
                          <a:effectLst/>
                          <a:latin typeface="Times New Roman" panose="02020603050405020304" pitchFamily="18" charset="0"/>
                          <a:ea typeface="+mn-ea"/>
                          <a:cs typeface="Times New Roman" panose="02020603050405020304" pitchFamily="18" charset="0"/>
                        </a:rPr>
                        <a:t>:</a:t>
                      </a:r>
                      <a:endParaRPr lang="zh-TW" sz="1600" kern="100" dirty="0">
                        <a:solidFill>
                          <a:schemeClr val="dk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lnSpc>
                          <a:spcPct val="100000"/>
                        </a:lnSpc>
                        <a:spcAft>
                          <a:spcPts val="0"/>
                        </a:spcAft>
                      </a:pPr>
                      <a:r>
                        <a:rPr lang="en-US" sz="1600" kern="100" dirty="0" smtClean="0">
                          <a:solidFill>
                            <a:schemeClr val="dk1"/>
                          </a:solidFill>
                          <a:effectLst/>
                          <a:latin typeface="Times New Roman" panose="02020603050405020304" pitchFamily="18" charset="0"/>
                          <a:ea typeface="+mn-ea"/>
                          <a:cs typeface="Times New Roman" panose="02020603050405020304" pitchFamily="18" charset="0"/>
                        </a:rPr>
                        <a:t>20</a:t>
                      </a:r>
                      <a:r>
                        <a:rPr lang="en-US" altLang="zh-TW" sz="1600" kern="100" dirty="0" smtClean="0">
                          <a:solidFill>
                            <a:schemeClr val="dk1"/>
                          </a:solidFill>
                          <a:effectLst/>
                          <a:latin typeface="Times New Roman" panose="02020603050405020304" pitchFamily="18" charset="0"/>
                          <a:ea typeface="+mn-ea"/>
                          <a:cs typeface="Times New Roman" panose="02020603050405020304" pitchFamily="18" charset="0"/>
                        </a:rPr>
                        <a:t>20</a:t>
                      </a:r>
                      <a:r>
                        <a:rPr lang="en-US" sz="1600" kern="100" dirty="0" smtClean="0">
                          <a:solidFill>
                            <a:schemeClr val="dk1"/>
                          </a:solidFill>
                          <a:effectLst/>
                          <a:latin typeface="Times New Roman" panose="02020603050405020304" pitchFamily="18" charset="0"/>
                          <a:ea typeface="+mn-ea"/>
                          <a:cs typeface="Times New Roman" panose="02020603050405020304" pitchFamily="18" charset="0"/>
                        </a:rPr>
                        <a:t>/0</a:t>
                      </a:r>
                      <a:r>
                        <a:rPr lang="en-US" altLang="zh-TW" sz="1600" kern="100" dirty="0" smtClean="0">
                          <a:solidFill>
                            <a:schemeClr val="dk1"/>
                          </a:solidFill>
                          <a:effectLst/>
                          <a:latin typeface="Times New Roman" panose="02020603050405020304" pitchFamily="18" charset="0"/>
                          <a:ea typeface="+mn-ea"/>
                          <a:cs typeface="Times New Roman" panose="02020603050405020304" pitchFamily="18" charset="0"/>
                        </a:rPr>
                        <a:t>3</a:t>
                      </a:r>
                      <a:r>
                        <a:rPr lang="en-US" sz="1600" kern="100" dirty="0" smtClean="0">
                          <a:solidFill>
                            <a:schemeClr val="dk1"/>
                          </a:solidFill>
                          <a:effectLst/>
                          <a:latin typeface="Times New Roman" panose="02020603050405020304" pitchFamily="18" charset="0"/>
                          <a:ea typeface="+mn-ea"/>
                          <a:cs typeface="Times New Roman" panose="02020603050405020304" pitchFamily="18" charset="0"/>
                        </a:rPr>
                        <a:t>/</a:t>
                      </a:r>
                      <a:r>
                        <a:rPr lang="en-US" altLang="zh-TW" sz="1600" kern="100" dirty="0" smtClean="0">
                          <a:solidFill>
                            <a:schemeClr val="dk1"/>
                          </a:solidFill>
                          <a:effectLst/>
                          <a:latin typeface="Times New Roman" panose="02020603050405020304" pitchFamily="18" charset="0"/>
                          <a:ea typeface="+mn-ea"/>
                          <a:cs typeface="Times New Roman" panose="02020603050405020304" pitchFamily="18" charset="0"/>
                        </a:rPr>
                        <a:t>13</a:t>
                      </a:r>
                      <a:r>
                        <a:rPr lang="en-US" sz="1600" kern="100" dirty="0" smtClean="0">
                          <a:solidFill>
                            <a:schemeClr val="dk1"/>
                          </a:solidFill>
                          <a:effectLst/>
                          <a:latin typeface="Times New Roman" panose="02020603050405020304" pitchFamily="18" charset="0"/>
                          <a:ea typeface="+mn-ea"/>
                          <a:cs typeface="Times New Roman" panose="02020603050405020304" pitchFamily="18" charset="0"/>
                        </a:rPr>
                        <a:t>-</a:t>
                      </a:r>
                      <a:endParaRPr lang="zh-TW" sz="1600" kern="100" dirty="0">
                        <a:solidFill>
                          <a:schemeClr val="dk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lnSpc>
                          <a:spcPct val="100000"/>
                        </a:lnSpc>
                        <a:spcAft>
                          <a:spcPts val="0"/>
                        </a:spcAft>
                      </a:pPr>
                      <a:r>
                        <a:rPr lang="en-US" sz="1600" kern="100" dirty="0" smtClean="0">
                          <a:solidFill>
                            <a:schemeClr val="dk1"/>
                          </a:solidFill>
                          <a:effectLst/>
                          <a:latin typeface="Times New Roman" panose="02020603050405020304" pitchFamily="18" charset="0"/>
                          <a:ea typeface="+mn-ea"/>
                          <a:cs typeface="Times New Roman" panose="02020603050405020304" pitchFamily="18" charset="0"/>
                        </a:rPr>
                        <a:t>20</a:t>
                      </a:r>
                      <a:r>
                        <a:rPr lang="en-US" altLang="zh-TW" sz="1600" kern="100" dirty="0" smtClean="0">
                          <a:solidFill>
                            <a:schemeClr val="dk1"/>
                          </a:solidFill>
                          <a:effectLst/>
                          <a:latin typeface="Times New Roman" panose="02020603050405020304" pitchFamily="18" charset="0"/>
                          <a:ea typeface="+mn-ea"/>
                          <a:cs typeface="Times New Roman" panose="02020603050405020304" pitchFamily="18" charset="0"/>
                        </a:rPr>
                        <a:t>20</a:t>
                      </a:r>
                      <a:r>
                        <a:rPr lang="en-US" sz="1600" kern="100" dirty="0" smtClean="0">
                          <a:solidFill>
                            <a:schemeClr val="dk1"/>
                          </a:solidFill>
                          <a:effectLst/>
                          <a:latin typeface="Times New Roman" panose="02020603050405020304" pitchFamily="18" charset="0"/>
                          <a:ea typeface="+mn-ea"/>
                          <a:cs typeface="Times New Roman" panose="02020603050405020304" pitchFamily="18" charset="0"/>
                        </a:rPr>
                        <a:t>/0</a:t>
                      </a:r>
                      <a:r>
                        <a:rPr lang="en-US" altLang="zh-TW" sz="1600" kern="100" dirty="0" smtClean="0">
                          <a:solidFill>
                            <a:schemeClr val="dk1"/>
                          </a:solidFill>
                          <a:effectLst/>
                          <a:latin typeface="Times New Roman" panose="02020603050405020304" pitchFamily="18" charset="0"/>
                          <a:ea typeface="+mn-ea"/>
                          <a:cs typeface="Times New Roman" panose="02020603050405020304" pitchFamily="18" charset="0"/>
                        </a:rPr>
                        <a:t>3</a:t>
                      </a:r>
                      <a:r>
                        <a:rPr lang="en-US" sz="1600" kern="100" dirty="0" smtClean="0">
                          <a:solidFill>
                            <a:schemeClr val="dk1"/>
                          </a:solidFill>
                          <a:effectLst/>
                          <a:latin typeface="Times New Roman" panose="02020603050405020304" pitchFamily="18" charset="0"/>
                          <a:ea typeface="+mn-ea"/>
                          <a:cs typeface="Times New Roman" panose="02020603050405020304" pitchFamily="18" charset="0"/>
                        </a:rPr>
                        <a:t>/</a:t>
                      </a:r>
                      <a:r>
                        <a:rPr lang="en-US" altLang="zh-TW" sz="1600" kern="100" dirty="0" smtClean="0">
                          <a:solidFill>
                            <a:schemeClr val="dk1"/>
                          </a:solidFill>
                          <a:effectLst/>
                          <a:latin typeface="Times New Roman" panose="02020603050405020304" pitchFamily="18" charset="0"/>
                          <a:ea typeface="+mn-ea"/>
                          <a:cs typeface="Times New Roman" panose="02020603050405020304" pitchFamily="18" charset="0"/>
                        </a:rPr>
                        <a:t>31</a:t>
                      </a:r>
                      <a:endParaRPr lang="zh-TW" sz="1600" kern="100" dirty="0">
                        <a:solidFill>
                          <a:schemeClr val="dk1"/>
                        </a:solidFill>
                        <a:effectLst/>
                        <a:latin typeface="Times New Roman" panose="02020603050405020304" pitchFamily="18" charset="0"/>
                        <a:ea typeface="+mn-ea"/>
                        <a:cs typeface="Times New Roman" panose="02020603050405020304" pitchFamily="18" charset="0"/>
                      </a:endParaRPr>
                    </a:p>
                    <a:p>
                      <a:pPr marL="0" algn="ctr" defTabSz="914400" rtl="0" eaLnBrk="1" latinLnBrk="0" hangingPunct="1">
                        <a:lnSpc>
                          <a:spcPct val="100000"/>
                        </a:lnSpc>
                        <a:spcAft>
                          <a:spcPts val="0"/>
                        </a:spcAft>
                      </a:pPr>
                      <a:r>
                        <a:rPr lang="en-US" sz="1600" kern="100" dirty="0">
                          <a:solidFill>
                            <a:schemeClr val="dk1"/>
                          </a:solidFill>
                          <a:effectLst/>
                          <a:latin typeface="Times New Roman" panose="02020603050405020304" pitchFamily="18" charset="0"/>
                          <a:ea typeface="+mn-ea"/>
                          <a:cs typeface="Times New Roman" panose="02020603050405020304" pitchFamily="18" charset="0"/>
                        </a:rPr>
                        <a:t> </a:t>
                      </a:r>
                      <a:endParaRPr lang="zh-TW" sz="1600" kern="100" dirty="0">
                        <a:solidFill>
                          <a:schemeClr val="dk1"/>
                        </a:solidFill>
                        <a:effectLst/>
                        <a:latin typeface="Times New Roman" panose="02020603050405020304" pitchFamily="18" charset="0"/>
                        <a:ea typeface="+mn-ea"/>
                        <a:cs typeface="Times New Roman" panose="02020603050405020304" pitchFamily="18" charset="0"/>
                      </a:endParaRPr>
                    </a:p>
                  </a:txBody>
                  <a:tcPr marL="15787" marR="15787" marT="0" marB="0"/>
                </a:tc>
                <a:tc>
                  <a:txBody>
                    <a:bodyPr/>
                    <a:lstStyle/>
                    <a:p>
                      <a:pPr marL="285750" marR="95885"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tab pos="228600" algn="l"/>
                        </a:tabLst>
                        <a:defRPr/>
                      </a:pPr>
                      <a:r>
                        <a:rPr lang="en-US" altLang="zh-TW" sz="1600"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More than 10 local mask production plants have been put into production one after another and some have already pre-sold the masks online. They produce masks with different levels of disease prevention to choose. Basic masks cost about HK$2 to HK$4 each.</a:t>
                      </a:r>
                    </a:p>
                    <a:p>
                      <a:pPr marL="285750" marR="95885"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tab pos="228600" algn="l"/>
                        </a:tabLst>
                        <a:defRPr/>
                      </a:pPr>
                      <a:endParaRPr lang="en-US" altLang="zh-TW" sz="1600" kern="100" dirty="0" smtClean="0">
                        <a:solidFill>
                          <a:schemeClr val="dk1"/>
                        </a:solidFill>
                        <a:effectLst/>
                        <a:latin typeface="微軟正黑體" panose="020B0604030504040204" pitchFamily="34" charset="-120"/>
                        <a:ea typeface="微軟正黑體" panose="020B0604030504040204" pitchFamily="34" charset="-120"/>
                        <a:cs typeface="+mn-cs"/>
                      </a:endParaRPr>
                    </a:p>
                    <a:p>
                      <a:pPr marL="285750" marR="95885"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tab pos="228600" algn="l"/>
                        </a:tabLst>
                        <a:defRPr/>
                      </a:pPr>
                      <a:r>
                        <a:rPr lang="en-US" altLang="zh-TW" sz="1600" kern="100" dirty="0" smtClean="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The epidemic situation in the mainland has gradually eased, and the demand for masks has decreased. In addition, many places have also resumed work, and the supply of masks has gradually increased.</a:t>
                      </a:r>
                      <a:endParaRPr lang="zh-TW" sz="1600" kern="1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15787" marR="15787" marT="0" marB="0"/>
                </a:tc>
                <a:extLst>
                  <a:ext uri="{0D108BD9-81ED-4DB2-BD59-A6C34878D82A}">
                    <a16:rowId xmlns:a16="http://schemas.microsoft.com/office/drawing/2014/main" val="10002"/>
                  </a:ext>
                </a:extLst>
              </a:tr>
            </a:tbl>
          </a:graphicData>
        </a:graphic>
      </p:graphicFrame>
      <p:sp>
        <p:nvSpPr>
          <p:cNvPr id="7" name="文字方塊 6"/>
          <p:cNvSpPr txBox="1"/>
          <p:nvPr/>
        </p:nvSpPr>
        <p:spPr>
          <a:xfrm>
            <a:off x="267079" y="574255"/>
            <a:ext cx="8637003" cy="646331"/>
          </a:xfrm>
          <a:prstGeom prst="rect">
            <a:avLst/>
          </a:prstGeom>
          <a:noFill/>
        </p:spPr>
        <p:txBody>
          <a:bodyPr wrap="square" rtlCol="0">
            <a:spAutoFit/>
          </a:bodyPr>
          <a:lstStyle/>
          <a:p>
            <a:r>
              <a:rPr lang="en-US" altLang="zh-HK" dirty="0"/>
              <a:t>Source 2: The following table lists out the events related to COVID-19 during Jan. to Mar. </a:t>
            </a:r>
            <a:r>
              <a:rPr lang="en-US" altLang="zh-HK" dirty="0" smtClean="0"/>
              <a:t>2020 (Cont.)</a:t>
            </a:r>
            <a:endParaRPr lang="zh-TW" altLang="zh-HK" dirty="0"/>
          </a:p>
        </p:txBody>
      </p:sp>
    </p:spTree>
    <p:extLst>
      <p:ext uri="{BB962C8B-B14F-4D97-AF65-F5344CB8AC3E}">
        <p14:creationId xmlns:p14="http://schemas.microsoft.com/office/powerpoint/2010/main" val="2207648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2600" dirty="0"/>
              <a:t>Demand and Supply Analysis of masks</a:t>
            </a:r>
            <a:endParaRPr lang="zh-HK" altLang="en-US" sz="2600" dirty="0"/>
          </a:p>
        </p:txBody>
      </p:sp>
      <p:sp>
        <p:nvSpPr>
          <p:cNvPr id="3" name="內容版面配置區 2"/>
          <p:cNvSpPr>
            <a:spLocks noGrp="1"/>
          </p:cNvSpPr>
          <p:nvPr>
            <p:ph idx="1"/>
          </p:nvPr>
        </p:nvSpPr>
        <p:spPr>
          <a:xfrm>
            <a:off x="619597" y="1542473"/>
            <a:ext cx="7886700" cy="4344794"/>
          </a:xfrm>
        </p:spPr>
        <p:txBody>
          <a:bodyPr/>
          <a:lstStyle/>
          <a:p>
            <a:pPr algn="just"/>
            <a:r>
              <a:rPr lang="en-US" altLang="zh-TW" sz="2600" dirty="0" smtClean="0"/>
              <a:t>Think about it</a:t>
            </a:r>
            <a:r>
              <a:rPr lang="zh-TW" altLang="en-US" sz="2600" dirty="0" smtClean="0"/>
              <a:t> </a:t>
            </a:r>
            <a:r>
              <a:rPr lang="en-US" altLang="zh-TW" sz="2600" dirty="0" smtClean="0"/>
              <a:t>(1)</a:t>
            </a:r>
            <a:r>
              <a:rPr lang="zh-TW" altLang="en-US" sz="2600" dirty="0" smtClean="0"/>
              <a:t>：</a:t>
            </a:r>
            <a:r>
              <a:rPr lang="en-US" altLang="zh-TW" sz="2600" dirty="0" smtClean="0">
                <a:solidFill>
                  <a:schemeClr val="tx2"/>
                </a:solidFill>
              </a:rPr>
              <a:t>Use </a:t>
            </a:r>
            <a:r>
              <a:rPr lang="en-US" altLang="zh-TW" sz="2600" dirty="0">
                <a:solidFill>
                  <a:schemeClr val="tx2"/>
                </a:solidFill>
              </a:rPr>
              <a:t>a supply and demand </a:t>
            </a:r>
            <a:r>
              <a:rPr lang="en-US" altLang="zh-TW" sz="2600" dirty="0" smtClean="0">
                <a:solidFill>
                  <a:schemeClr val="tx2"/>
                </a:solidFill>
              </a:rPr>
              <a:t>diagram to explain why at the beginning of the outbreaks, </a:t>
            </a:r>
            <a:r>
              <a:rPr lang="en-US" altLang="zh-TW" sz="2600" dirty="0">
                <a:solidFill>
                  <a:schemeClr val="tx2"/>
                </a:solidFill>
              </a:rPr>
              <a:t>the price of masks soared several times in a short period of </a:t>
            </a:r>
            <a:r>
              <a:rPr lang="en-US" altLang="zh-TW" sz="2600" dirty="0" smtClean="0">
                <a:solidFill>
                  <a:schemeClr val="tx2"/>
                </a:solidFill>
              </a:rPr>
              <a:t>time. </a:t>
            </a:r>
            <a:r>
              <a:rPr lang="en-US" altLang="zh-TW" sz="2600" dirty="0">
                <a:solidFill>
                  <a:schemeClr val="tx2"/>
                </a:solidFill>
              </a:rPr>
              <a:t>(Hint: What is the price elasticity </a:t>
            </a:r>
            <a:r>
              <a:rPr lang="en-US" altLang="zh-TW" sz="2600" dirty="0" smtClean="0">
                <a:solidFill>
                  <a:schemeClr val="tx2"/>
                </a:solidFill>
              </a:rPr>
              <a:t>of supply of masks?)</a:t>
            </a:r>
            <a:endParaRPr lang="en-US" altLang="zh-TW" sz="2600" dirty="0">
              <a:solidFill>
                <a:schemeClr val="tx2"/>
              </a:solidFill>
            </a:endParaRPr>
          </a:p>
          <a:p>
            <a:pPr marL="0" indent="0" algn="just">
              <a:buNone/>
            </a:pPr>
            <a:endParaRPr lang="zh-HK" altLang="en-US" sz="2600" dirty="0"/>
          </a:p>
        </p:txBody>
      </p:sp>
      <p:sp>
        <p:nvSpPr>
          <p:cNvPr id="4" name="投影片編號版面配置區 3"/>
          <p:cNvSpPr>
            <a:spLocks noGrp="1"/>
          </p:cNvSpPr>
          <p:nvPr>
            <p:ph type="sldNum" sz="quarter" idx="10"/>
          </p:nvPr>
        </p:nvSpPr>
        <p:spPr/>
        <p:txBody>
          <a:bodyPr/>
          <a:lstStyle/>
          <a:p>
            <a:fld id="{D57F1E4F-1CFF-5643-939E-217C01CDF565}" type="slidenum">
              <a:rPr lang="en-US" smtClean="0"/>
              <a:pPr/>
              <a:t>38</a:t>
            </a:fld>
            <a:endParaRPr lang="en-US" dirty="0"/>
          </a:p>
        </p:txBody>
      </p:sp>
      <p:pic>
        <p:nvPicPr>
          <p:cNvPr id="5123" name="Picture 3" descr="C:\Users\user\AppData\Local\Microsoft\Windows\INetCache\IE\IJPS376J\Traffic-Building-Strategies-10-Ways-to-Get-Other-People-to-Send-You-Free-Traffi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8913" y="3714870"/>
            <a:ext cx="2241487" cy="2241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048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42796" y="843252"/>
            <a:ext cx="8012317" cy="2380239"/>
          </a:xfrm>
        </p:spPr>
        <p:txBody>
          <a:bodyPr/>
          <a:lstStyle/>
          <a:p>
            <a:r>
              <a:rPr lang="en-US" altLang="zh-TW" sz="2000" dirty="0" smtClean="0"/>
              <a:t>Answer</a:t>
            </a:r>
            <a:endParaRPr lang="en-US" altLang="zh-TW" sz="2000" dirty="0"/>
          </a:p>
          <a:p>
            <a:pPr marL="0" indent="0" algn="just">
              <a:buNone/>
            </a:pPr>
            <a:r>
              <a:rPr lang="en-US" altLang="zh-TW" sz="2000" i="1" dirty="0">
                <a:solidFill>
                  <a:schemeClr val="accent5">
                    <a:lumMod val="50000"/>
                  </a:schemeClr>
                </a:solidFill>
              </a:rPr>
              <a:t>According to Source 2, in the early stage of the epidemic, the demand for masks increased sharply. However, due to the shortage of masks produced in the M</a:t>
            </a:r>
            <a:r>
              <a:rPr lang="en-US" altLang="zh-TW" sz="2000" i="1" dirty="0" smtClean="0">
                <a:solidFill>
                  <a:schemeClr val="accent5">
                    <a:lumMod val="50000"/>
                  </a:schemeClr>
                </a:solidFill>
              </a:rPr>
              <a:t>ainland </a:t>
            </a:r>
            <a:r>
              <a:rPr lang="en-US" altLang="zh-TW" sz="2000" i="1" dirty="0">
                <a:solidFill>
                  <a:schemeClr val="accent5">
                    <a:lumMod val="50000"/>
                  </a:schemeClr>
                </a:solidFill>
              </a:rPr>
              <a:t>(the </a:t>
            </a:r>
            <a:r>
              <a:rPr lang="en-US" altLang="zh-TW" sz="2000" i="1" dirty="0" smtClean="0">
                <a:solidFill>
                  <a:schemeClr val="accent5">
                    <a:lumMod val="50000"/>
                  </a:schemeClr>
                </a:solidFill>
              </a:rPr>
              <a:t>Mainland </a:t>
            </a:r>
            <a:r>
              <a:rPr lang="en-US" altLang="zh-TW" sz="2000" i="1" dirty="0">
                <a:solidFill>
                  <a:schemeClr val="accent5">
                    <a:lumMod val="50000"/>
                  </a:schemeClr>
                </a:solidFill>
              </a:rPr>
              <a:t>accounted for a large share of the global mask supply), plus the difficulty of local production of masks in a short </a:t>
            </a:r>
            <a:r>
              <a:rPr lang="en-US" altLang="zh-TW" sz="2000" i="1" dirty="0" smtClean="0">
                <a:solidFill>
                  <a:schemeClr val="accent5">
                    <a:lumMod val="50000"/>
                  </a:schemeClr>
                </a:solidFill>
              </a:rPr>
              <a:t>time, the </a:t>
            </a:r>
            <a:r>
              <a:rPr lang="en-US" altLang="zh-TW" sz="2000" i="1" dirty="0">
                <a:solidFill>
                  <a:schemeClr val="accent5">
                    <a:lumMod val="50000"/>
                  </a:schemeClr>
                </a:solidFill>
              </a:rPr>
              <a:t>price elasticity of </a:t>
            </a:r>
            <a:r>
              <a:rPr lang="en-US" altLang="zh-TW" sz="2000" i="1" dirty="0" smtClean="0">
                <a:solidFill>
                  <a:schemeClr val="accent5">
                    <a:lumMod val="50000"/>
                  </a:schemeClr>
                </a:solidFill>
              </a:rPr>
              <a:t>supply of masks </a:t>
            </a:r>
            <a:r>
              <a:rPr lang="en-US" altLang="zh-TW" sz="2000" i="1" dirty="0">
                <a:solidFill>
                  <a:schemeClr val="accent5">
                    <a:lumMod val="50000"/>
                  </a:schemeClr>
                </a:solidFill>
              </a:rPr>
              <a:t>is </a:t>
            </a:r>
            <a:r>
              <a:rPr lang="en-US" altLang="zh-TW" sz="2000" i="1" dirty="0" smtClean="0">
                <a:solidFill>
                  <a:schemeClr val="accent5">
                    <a:lumMod val="50000"/>
                  </a:schemeClr>
                </a:solidFill>
              </a:rPr>
              <a:t>quite </a:t>
            </a:r>
            <a:r>
              <a:rPr lang="en-US" altLang="zh-TW" sz="2000" i="1" dirty="0">
                <a:solidFill>
                  <a:schemeClr val="accent5">
                    <a:lumMod val="50000"/>
                  </a:schemeClr>
                </a:solidFill>
              </a:rPr>
              <a:t>low, so as shown in Source 1, the price of masks increased significantly at the beginning of the outbreak.</a:t>
            </a:r>
            <a:endParaRPr lang="en-US" altLang="zh-TW" sz="2000" dirty="0"/>
          </a:p>
          <a:p>
            <a:pPr marL="0" indent="0">
              <a:buNone/>
            </a:pPr>
            <a:endParaRPr lang="zh-HK" altLang="en-US" sz="2000" dirty="0"/>
          </a:p>
        </p:txBody>
      </p:sp>
      <p:sp>
        <p:nvSpPr>
          <p:cNvPr id="4" name="投影片編號版面配置區 3"/>
          <p:cNvSpPr>
            <a:spLocks noGrp="1"/>
          </p:cNvSpPr>
          <p:nvPr>
            <p:ph type="sldNum" sz="quarter" idx="10"/>
          </p:nvPr>
        </p:nvSpPr>
        <p:spPr/>
        <p:txBody>
          <a:bodyPr/>
          <a:lstStyle/>
          <a:p>
            <a:fld id="{D57F1E4F-1CFF-5643-939E-217C01CDF565}" type="slidenum">
              <a:rPr lang="en-US" smtClean="0"/>
              <a:pPr/>
              <a:t>39</a:t>
            </a:fld>
            <a:endParaRPr lang="en-US" dirty="0"/>
          </a:p>
        </p:txBody>
      </p:sp>
      <p:pic>
        <p:nvPicPr>
          <p:cNvPr id="51" name="圖片 50"/>
          <p:cNvPicPr>
            <a:picLocks noChangeAspect="1"/>
          </p:cNvPicPr>
          <p:nvPr/>
        </p:nvPicPr>
        <p:blipFill>
          <a:blip r:embed="rId2"/>
          <a:stretch>
            <a:fillRect/>
          </a:stretch>
        </p:blipFill>
        <p:spPr>
          <a:xfrm>
            <a:off x="2629838" y="3619068"/>
            <a:ext cx="4334377" cy="3363854"/>
          </a:xfrm>
          <a:prstGeom prst="rect">
            <a:avLst/>
          </a:prstGeom>
        </p:spPr>
      </p:pic>
      <p:sp>
        <p:nvSpPr>
          <p:cNvPr id="55" name="文字方塊 54"/>
          <p:cNvSpPr txBox="1"/>
          <p:nvPr/>
        </p:nvSpPr>
        <p:spPr>
          <a:xfrm>
            <a:off x="3612681" y="3434402"/>
            <a:ext cx="2160045" cy="369332"/>
          </a:xfrm>
          <a:prstGeom prst="rect">
            <a:avLst/>
          </a:prstGeom>
          <a:noFill/>
        </p:spPr>
        <p:txBody>
          <a:bodyPr wrap="square" rtlCol="0">
            <a:spAutoFit/>
          </a:bodyPr>
          <a:lstStyle/>
          <a:p>
            <a:r>
              <a:rPr lang="en-US" altLang="zh-TW" u="sng" dirty="0" smtClean="0"/>
              <a:t>Market of masks</a:t>
            </a:r>
            <a:endParaRPr lang="zh-HK" altLang="en-US" u="sng" dirty="0"/>
          </a:p>
        </p:txBody>
      </p:sp>
      <p:sp>
        <p:nvSpPr>
          <p:cNvPr id="8" name="標題 1"/>
          <p:cNvSpPr>
            <a:spLocks noGrp="1"/>
          </p:cNvSpPr>
          <p:nvPr>
            <p:ph type="title"/>
          </p:nvPr>
        </p:nvSpPr>
        <p:spPr>
          <a:xfrm>
            <a:off x="990600" y="447675"/>
            <a:ext cx="7086600" cy="487363"/>
          </a:xfrm>
        </p:spPr>
        <p:txBody>
          <a:bodyPr/>
          <a:lstStyle/>
          <a:p>
            <a:r>
              <a:rPr lang="en-US" altLang="zh-TW" sz="2600" dirty="0"/>
              <a:t>Demand and Supply Analysis of masks</a:t>
            </a:r>
            <a:endParaRPr lang="zh-HK" altLang="en-US" sz="2600" dirty="0"/>
          </a:p>
        </p:txBody>
      </p:sp>
    </p:spTree>
    <p:extLst>
      <p:ext uri="{BB962C8B-B14F-4D97-AF65-F5344CB8AC3E}">
        <p14:creationId xmlns:p14="http://schemas.microsoft.com/office/powerpoint/2010/main" val="150085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0560" y="0"/>
            <a:ext cx="7886700" cy="1325563"/>
          </a:xfrm>
        </p:spPr>
        <p:txBody>
          <a:bodyPr/>
          <a:lstStyle/>
          <a:p>
            <a:pPr algn="ctr"/>
            <a:r>
              <a:rPr lang="en-US" altLang="zh-TW" sz="2800" dirty="0" smtClean="0"/>
              <a:t>How does the epidemic affect Hong Kong economy?</a:t>
            </a:r>
            <a:endParaRPr lang="zh-HK" altLang="en-US" sz="2800"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1024880600"/>
              </p:ext>
            </p:extLst>
          </p:nvPr>
        </p:nvGraphicFramePr>
        <p:xfrm>
          <a:off x="710031" y="2496605"/>
          <a:ext cx="7828696" cy="3912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投影片編號版面配置區 2"/>
          <p:cNvSpPr>
            <a:spLocks noGrp="1"/>
          </p:cNvSpPr>
          <p:nvPr>
            <p:ph type="sldNum" sz="quarter" idx="10"/>
          </p:nvPr>
        </p:nvSpPr>
        <p:spPr/>
        <p:txBody>
          <a:bodyPr/>
          <a:lstStyle/>
          <a:p>
            <a:fld id="{D57F1E4F-1CFF-5643-939E-217C01CDF565}" type="slidenum">
              <a:rPr lang="en-US" smtClean="0"/>
              <a:pPr/>
              <a:t>4</a:t>
            </a:fld>
            <a:endParaRPr lang="en-US" dirty="0"/>
          </a:p>
        </p:txBody>
      </p:sp>
      <p:sp>
        <p:nvSpPr>
          <p:cNvPr id="5" name="矩形 4"/>
          <p:cNvSpPr/>
          <p:nvPr/>
        </p:nvSpPr>
        <p:spPr>
          <a:xfrm>
            <a:off x="489092" y="1076333"/>
            <a:ext cx="8049635" cy="1323439"/>
          </a:xfrm>
          <a:prstGeom prst="rect">
            <a:avLst/>
          </a:prstGeom>
        </p:spPr>
        <p:txBody>
          <a:bodyPr wrap="square">
            <a:spAutoFit/>
          </a:bodyPr>
          <a:lstStyle/>
          <a:p>
            <a:pPr marL="342900" indent="-342900" algn="just">
              <a:buFont typeface="Wingdings" panose="05000000000000000000" pitchFamily="2" charset="2"/>
              <a:buChar char="Ø"/>
            </a:pPr>
            <a:r>
              <a:rPr lang="en-US" altLang="zh-TW" sz="2000" dirty="0" smtClean="0"/>
              <a:t>To investigate into this question, </a:t>
            </a:r>
            <a:r>
              <a:rPr lang="en-US" altLang="zh-TW" sz="2000" dirty="0"/>
              <a:t>we </a:t>
            </a:r>
            <a:r>
              <a:rPr lang="en-US" altLang="zh-TW" sz="2000" dirty="0" smtClean="0"/>
              <a:t>can </a:t>
            </a:r>
            <a:r>
              <a:rPr lang="en-US" altLang="zh-TW" sz="2000" dirty="0"/>
              <a:t>first </a:t>
            </a:r>
            <a:r>
              <a:rPr lang="en-US" altLang="zh-TW" sz="2000" dirty="0" smtClean="0"/>
              <a:t>disassemble it into certain parts and sort it out in a step-by-step manner by first understanding </a:t>
            </a:r>
            <a:r>
              <a:rPr lang="en-US" altLang="zh-TW" sz="2000" dirty="0" smtClean="0"/>
              <a:t>the </a:t>
            </a:r>
            <a:r>
              <a:rPr lang="en-US" altLang="zh-TW" sz="2000" dirty="0" smtClean="0"/>
              <a:t>background </a:t>
            </a:r>
            <a:r>
              <a:rPr lang="en-US" altLang="zh-TW" sz="2000" dirty="0" smtClean="0"/>
              <a:t>through </a:t>
            </a:r>
            <a:r>
              <a:rPr lang="en-US" altLang="zh-TW" sz="2000" dirty="0" smtClean="0"/>
              <a:t>reviewing relevant data and then </a:t>
            </a:r>
            <a:r>
              <a:rPr lang="en-US" altLang="zh-TW" sz="2000" dirty="0" smtClean="0"/>
              <a:t>conduct </a:t>
            </a:r>
            <a:r>
              <a:rPr lang="en-US" altLang="zh-TW" sz="2000" dirty="0" smtClean="0"/>
              <a:t>further analysis:</a:t>
            </a:r>
            <a:endParaRPr lang="en-US" altLang="zh-TW" sz="2000" dirty="0"/>
          </a:p>
        </p:txBody>
      </p:sp>
    </p:spTree>
    <p:extLst>
      <p:ext uri="{BB962C8B-B14F-4D97-AF65-F5344CB8AC3E}">
        <p14:creationId xmlns:p14="http://schemas.microsoft.com/office/powerpoint/2010/main" val="2453935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9597" y="1535929"/>
            <a:ext cx="7886700" cy="4351338"/>
          </a:xfrm>
        </p:spPr>
        <p:txBody>
          <a:bodyPr/>
          <a:lstStyle/>
          <a:p>
            <a:r>
              <a:rPr lang="en-US" altLang="zh-TW" sz="2800" dirty="0" smtClean="0"/>
              <a:t>Think about it (2)</a:t>
            </a:r>
            <a:r>
              <a:rPr lang="zh-TW" altLang="en-US" dirty="0" smtClean="0"/>
              <a:t>：</a:t>
            </a:r>
            <a:r>
              <a:rPr lang="en-US" altLang="zh-TW" sz="2800" dirty="0" smtClean="0"/>
              <a:t>U</a:t>
            </a:r>
            <a:r>
              <a:rPr lang="en-US" altLang="zh-TW" dirty="0" smtClean="0"/>
              <a:t>se </a:t>
            </a:r>
            <a:r>
              <a:rPr lang="en-US" altLang="zh-TW" dirty="0"/>
              <a:t>a supply and demand </a:t>
            </a:r>
            <a:r>
              <a:rPr lang="en-US" altLang="zh-TW" dirty="0" smtClean="0"/>
              <a:t>diagram </a:t>
            </a:r>
            <a:r>
              <a:rPr lang="en-US" altLang="zh-TW" dirty="0"/>
              <a:t>to explain why the price of masks has a downward trend after February.</a:t>
            </a:r>
          </a:p>
          <a:p>
            <a:endParaRPr lang="zh-HK" altLang="en-US" dirty="0"/>
          </a:p>
        </p:txBody>
      </p:sp>
      <p:sp>
        <p:nvSpPr>
          <p:cNvPr id="4" name="投影片編號版面配置區 3"/>
          <p:cNvSpPr>
            <a:spLocks noGrp="1"/>
          </p:cNvSpPr>
          <p:nvPr>
            <p:ph type="sldNum" sz="quarter" idx="10"/>
          </p:nvPr>
        </p:nvSpPr>
        <p:spPr/>
        <p:txBody>
          <a:bodyPr/>
          <a:lstStyle/>
          <a:p>
            <a:fld id="{D57F1E4F-1CFF-5643-939E-217C01CDF565}" type="slidenum">
              <a:rPr lang="en-US" smtClean="0"/>
              <a:pPr/>
              <a:t>40</a:t>
            </a:fld>
            <a:endParaRPr lang="en-US"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970957">
            <a:off x="4572603" y="2848560"/>
            <a:ext cx="3339905" cy="2922418"/>
          </a:xfrm>
          <a:prstGeom prst="rect">
            <a:avLst/>
          </a:prstGeom>
        </p:spPr>
      </p:pic>
      <p:sp>
        <p:nvSpPr>
          <p:cNvPr id="7" name="標題 1"/>
          <p:cNvSpPr>
            <a:spLocks noGrp="1"/>
          </p:cNvSpPr>
          <p:nvPr>
            <p:ph type="title"/>
          </p:nvPr>
        </p:nvSpPr>
        <p:spPr>
          <a:xfrm>
            <a:off x="990600" y="447675"/>
            <a:ext cx="7086600" cy="487363"/>
          </a:xfrm>
        </p:spPr>
        <p:txBody>
          <a:bodyPr/>
          <a:lstStyle/>
          <a:p>
            <a:r>
              <a:rPr lang="en-US" altLang="zh-TW" sz="2600" dirty="0"/>
              <a:t>Demand and Supply Analysis of masks</a:t>
            </a:r>
            <a:endParaRPr lang="zh-HK" altLang="en-US" sz="2600" dirty="0"/>
          </a:p>
        </p:txBody>
      </p:sp>
    </p:spTree>
    <p:extLst>
      <p:ext uri="{BB962C8B-B14F-4D97-AF65-F5344CB8AC3E}">
        <p14:creationId xmlns:p14="http://schemas.microsoft.com/office/powerpoint/2010/main" val="1497735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42796" y="843252"/>
            <a:ext cx="8157172" cy="2350963"/>
          </a:xfrm>
        </p:spPr>
        <p:txBody>
          <a:bodyPr/>
          <a:lstStyle/>
          <a:p>
            <a:r>
              <a:rPr lang="en-US" altLang="zh-TW" sz="2000" dirty="0" smtClean="0"/>
              <a:t>Answer</a:t>
            </a:r>
            <a:endParaRPr lang="en-US" altLang="zh-TW" sz="2000" dirty="0"/>
          </a:p>
          <a:p>
            <a:pPr marL="0" indent="0" algn="just">
              <a:buNone/>
            </a:pPr>
            <a:r>
              <a:rPr lang="en-US" altLang="zh-TW" sz="2000" i="1" dirty="0">
                <a:solidFill>
                  <a:schemeClr val="accent5">
                    <a:lumMod val="50000"/>
                  </a:schemeClr>
                </a:solidFill>
              </a:rPr>
              <a:t>According to Source 2, the supply of masks from different regions in the market increased in mid-February. In addition, several local mask manufacturers have been put into production, and the mask production in the Mainland has gradually </a:t>
            </a:r>
            <a:r>
              <a:rPr lang="en-US" altLang="zh-TW" sz="2000" i="1" dirty="0" smtClean="0">
                <a:solidFill>
                  <a:schemeClr val="accent5">
                    <a:lumMod val="50000"/>
                  </a:schemeClr>
                </a:solidFill>
              </a:rPr>
              <a:t>resumed. Hence </a:t>
            </a:r>
            <a:r>
              <a:rPr lang="en-US" altLang="zh-TW" sz="2000" i="1" dirty="0">
                <a:solidFill>
                  <a:schemeClr val="accent5">
                    <a:lumMod val="50000"/>
                  </a:schemeClr>
                </a:solidFill>
              </a:rPr>
              <a:t>the supply of masks in the </a:t>
            </a:r>
            <a:r>
              <a:rPr lang="en-US" altLang="zh-TW" sz="2000" i="1" dirty="0" smtClean="0">
                <a:solidFill>
                  <a:schemeClr val="accent5">
                    <a:lumMod val="50000"/>
                  </a:schemeClr>
                </a:solidFill>
              </a:rPr>
              <a:t>market increased. </a:t>
            </a:r>
            <a:r>
              <a:rPr lang="en-US" altLang="zh-TW" sz="2000" i="1" dirty="0">
                <a:solidFill>
                  <a:schemeClr val="accent5">
                    <a:lumMod val="50000"/>
                  </a:schemeClr>
                </a:solidFill>
              </a:rPr>
              <a:t>Therefore, as Source 1 shows, the price of masks began to decline after February.</a:t>
            </a:r>
            <a:endParaRPr lang="en-US" altLang="zh-TW" sz="2000" dirty="0"/>
          </a:p>
          <a:p>
            <a:pPr marL="0" indent="0">
              <a:buNone/>
            </a:pPr>
            <a:endParaRPr lang="zh-HK" altLang="en-US" sz="2000" dirty="0"/>
          </a:p>
        </p:txBody>
      </p:sp>
      <p:sp>
        <p:nvSpPr>
          <p:cNvPr id="4" name="投影片編號版面配置區 3"/>
          <p:cNvSpPr>
            <a:spLocks noGrp="1"/>
          </p:cNvSpPr>
          <p:nvPr>
            <p:ph type="sldNum" sz="quarter" idx="10"/>
          </p:nvPr>
        </p:nvSpPr>
        <p:spPr/>
        <p:txBody>
          <a:bodyPr/>
          <a:lstStyle/>
          <a:p>
            <a:fld id="{D57F1E4F-1CFF-5643-939E-217C01CDF565}" type="slidenum">
              <a:rPr lang="en-US" smtClean="0"/>
              <a:pPr/>
              <a:t>41</a:t>
            </a:fld>
            <a:endParaRPr lang="en-US" dirty="0"/>
          </a:p>
        </p:txBody>
      </p:sp>
      <p:pic>
        <p:nvPicPr>
          <p:cNvPr id="5" name="圖片 4"/>
          <p:cNvPicPr>
            <a:picLocks noChangeAspect="1"/>
          </p:cNvPicPr>
          <p:nvPr/>
        </p:nvPicPr>
        <p:blipFill>
          <a:blip r:embed="rId2"/>
          <a:stretch>
            <a:fillRect/>
          </a:stretch>
        </p:blipFill>
        <p:spPr>
          <a:xfrm>
            <a:off x="2664312" y="3648187"/>
            <a:ext cx="4114140" cy="3209813"/>
          </a:xfrm>
          <a:prstGeom prst="rect">
            <a:avLst/>
          </a:prstGeom>
        </p:spPr>
      </p:pic>
      <p:sp>
        <p:nvSpPr>
          <p:cNvPr id="8" name="標題 1"/>
          <p:cNvSpPr>
            <a:spLocks noGrp="1"/>
          </p:cNvSpPr>
          <p:nvPr>
            <p:ph type="title"/>
          </p:nvPr>
        </p:nvSpPr>
        <p:spPr>
          <a:xfrm>
            <a:off x="990600" y="447675"/>
            <a:ext cx="7086600" cy="487363"/>
          </a:xfrm>
        </p:spPr>
        <p:txBody>
          <a:bodyPr/>
          <a:lstStyle/>
          <a:p>
            <a:r>
              <a:rPr lang="en-US" altLang="zh-TW" sz="2600" dirty="0"/>
              <a:t>Demand and Supply Analysis of masks</a:t>
            </a:r>
            <a:endParaRPr lang="zh-HK" altLang="en-US" sz="2600" dirty="0"/>
          </a:p>
        </p:txBody>
      </p:sp>
      <p:sp>
        <p:nvSpPr>
          <p:cNvPr id="9" name="文字方塊 8"/>
          <p:cNvSpPr txBox="1"/>
          <p:nvPr/>
        </p:nvSpPr>
        <p:spPr>
          <a:xfrm>
            <a:off x="3633701" y="3318792"/>
            <a:ext cx="2160045" cy="369332"/>
          </a:xfrm>
          <a:prstGeom prst="rect">
            <a:avLst/>
          </a:prstGeom>
          <a:noFill/>
        </p:spPr>
        <p:txBody>
          <a:bodyPr wrap="square" rtlCol="0">
            <a:spAutoFit/>
          </a:bodyPr>
          <a:lstStyle/>
          <a:p>
            <a:r>
              <a:rPr lang="en-US" altLang="zh-TW" u="sng" dirty="0" smtClean="0"/>
              <a:t>Market of masks</a:t>
            </a:r>
            <a:endParaRPr lang="zh-HK" altLang="en-US" u="sng" dirty="0"/>
          </a:p>
        </p:txBody>
      </p:sp>
    </p:spTree>
    <p:extLst>
      <p:ext uri="{BB962C8B-B14F-4D97-AF65-F5344CB8AC3E}">
        <p14:creationId xmlns:p14="http://schemas.microsoft.com/office/powerpoint/2010/main" val="2421740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投影片編號版面配置區 8"/>
          <p:cNvSpPr>
            <a:spLocks noGrp="1"/>
          </p:cNvSpPr>
          <p:nvPr>
            <p:ph type="sldNum" sz="quarter" idx="10"/>
          </p:nvPr>
        </p:nvSpPr>
        <p:spPr/>
        <p:txBody>
          <a:bodyPr/>
          <a:lstStyle/>
          <a:p>
            <a:fld id="{D57F1E4F-1CFF-5643-939E-217C01CDF565}" type="slidenum">
              <a:rPr lang="en-US" smtClean="0"/>
              <a:pPr/>
              <a:t>42</a:t>
            </a:fld>
            <a:endParaRPr lang="en-US" dirty="0"/>
          </a:p>
        </p:txBody>
      </p:sp>
      <p:sp>
        <p:nvSpPr>
          <p:cNvPr id="4" name="矩形 3"/>
          <p:cNvSpPr/>
          <p:nvPr/>
        </p:nvSpPr>
        <p:spPr>
          <a:xfrm>
            <a:off x="666750" y="2990987"/>
            <a:ext cx="7886700" cy="1615827"/>
          </a:xfrm>
          <a:prstGeom prst="rect">
            <a:avLst/>
          </a:prstGeom>
          <a:solidFill>
            <a:srgbClr val="FFFF99"/>
          </a:solidFill>
          <a:ln>
            <a:solidFill>
              <a:srgbClr val="00B050"/>
            </a:solidFill>
          </a:ln>
        </p:spPr>
        <p:txBody>
          <a:bodyPr wrap="square">
            <a:spAutoFit/>
          </a:bodyPr>
          <a:lstStyle/>
          <a:p>
            <a:pPr algn="just">
              <a:lnSpc>
                <a:spcPct val="150000"/>
              </a:lnSpc>
            </a:pPr>
            <a:r>
              <a:rPr lang="en-US" altLang="zh-TW" sz="1600" dirty="0" smtClean="0"/>
              <a:t>Source (</a:t>
            </a:r>
            <a:r>
              <a:rPr lang="en-US" altLang="zh-TW" sz="1600" dirty="0"/>
              <a:t>2)--Because of the shortage of masks in Hong Kong, the government applied to the Finance Committee of the Legislative Council for an appropriation of HK$30 billion for the </a:t>
            </a:r>
            <a:r>
              <a:rPr lang="en-US" altLang="zh-TW" sz="1600" dirty="0" smtClean="0"/>
              <a:t>“Anti-epidemic Fund”, </a:t>
            </a:r>
            <a:r>
              <a:rPr lang="en-US" altLang="zh-TW" sz="1600" dirty="0"/>
              <a:t>of which </a:t>
            </a:r>
            <a:r>
              <a:rPr lang="en-US" altLang="zh-TW" sz="1600" dirty="0" smtClean="0"/>
              <a:t>HK$1.5 </a:t>
            </a:r>
            <a:r>
              <a:rPr lang="en-US" altLang="zh-TW" sz="1600" dirty="0"/>
              <a:t>billion was reserved to support local mask production. </a:t>
            </a:r>
            <a:r>
              <a:rPr lang="en-US" altLang="zh-TW" sz="1600" dirty="0" smtClean="0"/>
              <a:t>(26 Feb 2020)</a:t>
            </a:r>
            <a:endParaRPr lang="zh-HK" altLang="en-US" sz="1600" dirty="0"/>
          </a:p>
        </p:txBody>
      </p:sp>
      <p:sp>
        <p:nvSpPr>
          <p:cNvPr id="6" name="矩形 5"/>
          <p:cNvSpPr/>
          <p:nvPr/>
        </p:nvSpPr>
        <p:spPr>
          <a:xfrm>
            <a:off x="666750" y="4680988"/>
            <a:ext cx="7886700" cy="1815882"/>
          </a:xfrm>
          <a:prstGeom prst="rect">
            <a:avLst/>
          </a:prstGeom>
          <a:solidFill>
            <a:schemeClr val="accent1">
              <a:lumMod val="40000"/>
              <a:lumOff val="60000"/>
            </a:schemeClr>
          </a:solidFill>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altLang="zh-TW" sz="1600" dirty="0" smtClean="0"/>
              <a:t>Source (</a:t>
            </a:r>
            <a:r>
              <a:rPr lang="en-US" altLang="zh-TW" sz="1600" dirty="0"/>
              <a:t>3)--The Commerce &amp; Economic Development Bureau today announced that it has approved 5 applications with 6 production </a:t>
            </a:r>
            <a:r>
              <a:rPr lang="en-US" altLang="zh-TW" sz="1600" dirty="0" smtClean="0"/>
              <a:t>lines under </a:t>
            </a:r>
            <a:r>
              <a:rPr lang="en-US" altLang="zh-TW" sz="1600" dirty="0"/>
              <a:t>the </a:t>
            </a:r>
            <a:r>
              <a:rPr lang="en-US" altLang="zh-TW" sz="1600" dirty="0" smtClean="0"/>
              <a:t>Local Mask Production Subsidy Scheme. The subsidy involves </a:t>
            </a:r>
            <a:r>
              <a:rPr lang="en-US" altLang="zh-TW" sz="1600" dirty="0"/>
              <a:t>HK$12.5 </a:t>
            </a:r>
            <a:r>
              <a:rPr lang="en-US" altLang="zh-TW" sz="1600" dirty="0" smtClean="0"/>
              <a:t>million at maximum. </a:t>
            </a:r>
            <a:r>
              <a:rPr lang="en-US" altLang="zh-TW" sz="1600" dirty="0"/>
              <a:t>It is </a:t>
            </a:r>
            <a:r>
              <a:rPr lang="en-US" altLang="zh-TW" sz="1600" dirty="0" smtClean="0"/>
              <a:t>expected that the production will be </a:t>
            </a:r>
            <a:r>
              <a:rPr lang="en-US" altLang="zh-TW" sz="1600" dirty="0"/>
              <a:t>put into operation in April and </a:t>
            </a:r>
            <a:r>
              <a:rPr lang="en-US" altLang="zh-TW" sz="1600" dirty="0" smtClean="0"/>
              <a:t>May. On </a:t>
            </a:r>
            <a:r>
              <a:rPr lang="en-US" altLang="zh-TW" sz="1600" dirty="0"/>
              <a:t>average a total of </a:t>
            </a:r>
            <a:r>
              <a:rPr lang="en-US" altLang="zh-TW" sz="1600" dirty="0" smtClean="0"/>
              <a:t>10 </a:t>
            </a:r>
            <a:r>
              <a:rPr lang="en-US" altLang="zh-TW" sz="1600" dirty="0"/>
              <a:t>million </a:t>
            </a:r>
            <a:r>
              <a:rPr lang="en-US" altLang="zh-TW" sz="1600" dirty="0" smtClean="0"/>
              <a:t>masks per month </a:t>
            </a:r>
            <a:r>
              <a:rPr lang="en-US" altLang="zh-TW" sz="1600" dirty="0"/>
              <a:t>can be produced for government use, and one production line produces an average of 20,000 masks per month for the local market. </a:t>
            </a:r>
            <a:r>
              <a:rPr lang="en-US" altLang="zh-TW" sz="1600" dirty="0" smtClean="0"/>
              <a:t>(27 Mar 2020)</a:t>
            </a:r>
            <a:endParaRPr lang="zh-HK" altLang="en-US" sz="1600" dirty="0"/>
          </a:p>
        </p:txBody>
      </p:sp>
      <p:sp>
        <p:nvSpPr>
          <p:cNvPr id="7" name="矩形 6"/>
          <p:cNvSpPr/>
          <p:nvPr/>
        </p:nvSpPr>
        <p:spPr>
          <a:xfrm>
            <a:off x="666750" y="1347153"/>
            <a:ext cx="7886700" cy="1569660"/>
          </a:xfrm>
          <a:prstGeom prst="rect">
            <a:avLst/>
          </a:prstGeom>
          <a:solidFill>
            <a:srgbClr val="DAFEF0"/>
          </a:solidFill>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50000"/>
              </a:lnSpc>
            </a:pPr>
            <a:r>
              <a:rPr lang="en-US" altLang="zh-TW" sz="1600" dirty="0" smtClean="0"/>
              <a:t>Source (1)--Some local mask manufactures said that the shortage of masks in Hong Kong caused much inconvenience </a:t>
            </a:r>
            <a:r>
              <a:rPr lang="en-US" altLang="zh-TW" sz="1600" dirty="0"/>
              <a:t>to </a:t>
            </a:r>
            <a:r>
              <a:rPr lang="en-US" altLang="zh-TW" sz="1600" dirty="0" smtClean="0"/>
              <a:t>people</a:t>
            </a:r>
            <a:r>
              <a:rPr lang="en-US" altLang="zh-TW" sz="1600" dirty="0"/>
              <a:t>; and the </a:t>
            </a:r>
            <a:r>
              <a:rPr lang="en-US" altLang="zh-TW" sz="1600" dirty="0" smtClean="0"/>
              <a:t>prices </a:t>
            </a:r>
            <a:r>
              <a:rPr lang="en-US" altLang="zh-TW" sz="1600" dirty="0"/>
              <a:t>of imported masks </a:t>
            </a:r>
            <a:r>
              <a:rPr lang="en-US" altLang="zh-TW" sz="1600" dirty="0" smtClean="0"/>
              <a:t>are too high for ordinary citizens to afford. </a:t>
            </a:r>
            <a:r>
              <a:rPr lang="en-US" altLang="zh-TW" sz="1600" dirty="0"/>
              <a:t>Therefore, they actively looked for raw materials, machines and factories to produce quality masks. </a:t>
            </a:r>
            <a:r>
              <a:rPr lang="en-US" altLang="zh-TW" sz="1600" dirty="0" smtClean="0"/>
              <a:t>(8 Feb 2020)</a:t>
            </a:r>
            <a:endParaRPr lang="zh-HK" altLang="en-US" sz="1600" dirty="0"/>
          </a:p>
        </p:txBody>
      </p:sp>
      <p:sp>
        <p:nvSpPr>
          <p:cNvPr id="8" name="文字方塊 7"/>
          <p:cNvSpPr txBox="1"/>
          <p:nvPr/>
        </p:nvSpPr>
        <p:spPr>
          <a:xfrm>
            <a:off x="728544" y="848369"/>
            <a:ext cx="8247495" cy="369332"/>
          </a:xfrm>
          <a:prstGeom prst="rect">
            <a:avLst/>
          </a:prstGeom>
          <a:noFill/>
        </p:spPr>
        <p:txBody>
          <a:bodyPr wrap="square" rtlCol="0">
            <a:spAutoFit/>
          </a:bodyPr>
          <a:lstStyle/>
          <a:p>
            <a:r>
              <a:rPr lang="en-US" altLang="zh-TW" dirty="0"/>
              <a:t>Refer to the following three news </a:t>
            </a:r>
            <a:r>
              <a:rPr lang="en-US" altLang="zh-TW" dirty="0" smtClean="0"/>
              <a:t>excerpts </a:t>
            </a:r>
            <a:r>
              <a:rPr lang="en-US" altLang="zh-TW" dirty="0"/>
              <a:t>and </a:t>
            </a:r>
            <a:r>
              <a:rPr lang="en-US" altLang="zh-TW" dirty="0" smtClean="0"/>
              <a:t>answer the </a:t>
            </a:r>
            <a:r>
              <a:rPr lang="en-US" altLang="zh-TW" dirty="0"/>
              <a:t>questions </a:t>
            </a:r>
            <a:endParaRPr lang="zh-HK" altLang="en-US" dirty="0"/>
          </a:p>
        </p:txBody>
      </p:sp>
      <p:sp>
        <p:nvSpPr>
          <p:cNvPr id="11" name="標題 1"/>
          <p:cNvSpPr>
            <a:spLocks noGrp="1"/>
          </p:cNvSpPr>
          <p:nvPr>
            <p:ph type="title"/>
          </p:nvPr>
        </p:nvSpPr>
        <p:spPr>
          <a:xfrm>
            <a:off x="1066800" y="231554"/>
            <a:ext cx="7086600" cy="487363"/>
          </a:xfrm>
        </p:spPr>
        <p:txBody>
          <a:bodyPr/>
          <a:lstStyle/>
          <a:p>
            <a:r>
              <a:rPr lang="en-US" altLang="zh-TW" dirty="0" smtClean="0"/>
              <a:t>The externality of the epidemic</a:t>
            </a:r>
            <a:endParaRPr lang="zh-HK" altLang="en-US" dirty="0"/>
          </a:p>
        </p:txBody>
      </p:sp>
    </p:spTree>
    <p:extLst>
      <p:ext uri="{BB962C8B-B14F-4D97-AF65-F5344CB8AC3E}">
        <p14:creationId xmlns:p14="http://schemas.microsoft.com/office/powerpoint/2010/main" val="997197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The externality of the epidemic</a:t>
            </a:r>
            <a:endParaRPr lang="zh-HK" altLang="en-US" dirty="0"/>
          </a:p>
        </p:txBody>
      </p:sp>
      <p:sp>
        <p:nvSpPr>
          <p:cNvPr id="4" name="投影片編號版面配置區 3"/>
          <p:cNvSpPr>
            <a:spLocks noGrp="1"/>
          </p:cNvSpPr>
          <p:nvPr>
            <p:ph type="sldNum" sz="quarter" idx="10"/>
          </p:nvPr>
        </p:nvSpPr>
        <p:spPr/>
        <p:txBody>
          <a:bodyPr/>
          <a:lstStyle/>
          <a:p>
            <a:fld id="{D57F1E4F-1CFF-5643-939E-217C01CDF565}" type="slidenum">
              <a:rPr lang="en-US" smtClean="0"/>
              <a:pPr/>
              <a:t>43</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592" y="2581327"/>
            <a:ext cx="1780804" cy="381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5690" y="3028463"/>
            <a:ext cx="5369837" cy="2203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內容版面配置區 2"/>
          <p:cNvSpPr txBox="1">
            <a:spLocks/>
          </p:cNvSpPr>
          <p:nvPr/>
        </p:nvSpPr>
        <p:spPr bwMode="gray">
          <a:xfrm>
            <a:off x="798827" y="1270228"/>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1" fontAlgn="base" hangingPunct="1">
              <a:spcBef>
                <a:spcPct val="20000"/>
              </a:spcBef>
              <a:spcAft>
                <a:spcPct val="0"/>
              </a:spcAft>
              <a:buClr>
                <a:schemeClr val="accent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defTabSz="914400"/>
            <a:r>
              <a:rPr lang="en-US" altLang="zh-TW" sz="2400" dirty="0" smtClean="0"/>
              <a:t>Think about it</a:t>
            </a:r>
            <a:r>
              <a:rPr lang="zh-TW" altLang="en-US" sz="2400" dirty="0" smtClean="0"/>
              <a:t>：</a:t>
            </a:r>
            <a:r>
              <a:rPr lang="en-US" altLang="zh-TW" sz="2400" dirty="0"/>
              <a:t>F</a:t>
            </a:r>
            <a:r>
              <a:rPr lang="en-US" altLang="zh-TW" sz="2400" dirty="0" smtClean="0"/>
              <a:t>rom </a:t>
            </a:r>
            <a:r>
              <a:rPr lang="en-US" altLang="zh-TW" sz="2400" dirty="0"/>
              <a:t>the perspective of </a:t>
            </a:r>
            <a:r>
              <a:rPr lang="en-US" altLang="zh-TW" sz="2400" dirty="0" smtClean="0"/>
              <a:t>externality,</a:t>
            </a:r>
            <a:r>
              <a:rPr lang="en-US" altLang="zh-TW" sz="2400" dirty="0"/>
              <a:t> </a:t>
            </a:r>
            <a:r>
              <a:rPr lang="en-US" altLang="zh-TW" sz="2400" dirty="0" smtClean="0"/>
              <a:t>analyze </a:t>
            </a:r>
            <a:r>
              <a:rPr lang="en-US" altLang="zh-TW" sz="2400" dirty="0"/>
              <a:t>the rationale for government subsidies for local mask </a:t>
            </a:r>
            <a:r>
              <a:rPr lang="en-US" altLang="zh-TW" sz="2400" dirty="0" smtClean="0"/>
              <a:t>production.</a:t>
            </a:r>
            <a:endParaRPr lang="en-US" altLang="zh-TW" kern="0" dirty="0" smtClean="0"/>
          </a:p>
          <a:p>
            <a:pPr defTabSz="914400"/>
            <a:endParaRPr lang="en-US" altLang="zh-TW" kern="0" dirty="0" smtClean="0"/>
          </a:p>
          <a:p>
            <a:pPr defTabSz="914400"/>
            <a:endParaRPr lang="zh-HK" altLang="en-US" kern="0" dirty="0"/>
          </a:p>
        </p:txBody>
      </p:sp>
    </p:spTree>
    <p:extLst>
      <p:ext uri="{BB962C8B-B14F-4D97-AF65-F5344CB8AC3E}">
        <p14:creationId xmlns:p14="http://schemas.microsoft.com/office/powerpoint/2010/main" val="3687238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65295" y="935038"/>
            <a:ext cx="8191500" cy="5291883"/>
          </a:xfrm>
        </p:spPr>
        <p:txBody>
          <a:bodyPr/>
          <a:lstStyle/>
          <a:p>
            <a:pPr marL="0" indent="0">
              <a:lnSpc>
                <a:spcPts val="3200"/>
              </a:lnSpc>
              <a:buNone/>
            </a:pPr>
            <a:r>
              <a:rPr lang="en-US" altLang="zh-TW" sz="2000" i="1" dirty="0" smtClean="0">
                <a:solidFill>
                  <a:srgbClr val="0000FF"/>
                </a:solidFill>
              </a:rPr>
              <a:t>Answer</a:t>
            </a:r>
            <a:r>
              <a:rPr lang="zh-TW" altLang="en-US" sz="2000" i="1" dirty="0" smtClean="0">
                <a:solidFill>
                  <a:srgbClr val="0000FF"/>
                </a:solidFill>
              </a:rPr>
              <a:t>：</a:t>
            </a:r>
            <a:endParaRPr lang="en-US" altLang="zh-TW" sz="2000" i="1" dirty="0" smtClean="0">
              <a:solidFill>
                <a:srgbClr val="0000FF"/>
              </a:solidFill>
            </a:endParaRPr>
          </a:p>
          <a:p>
            <a:pPr algn="just"/>
            <a:r>
              <a:rPr lang="en-US" altLang="zh-TW" sz="1800" i="1" dirty="0" smtClean="0">
                <a:solidFill>
                  <a:srgbClr val="0000FF"/>
                </a:solidFill>
              </a:rPr>
              <a:t>Wearing </a:t>
            </a:r>
            <a:r>
              <a:rPr lang="en-US" altLang="zh-TW" sz="1800" i="1" dirty="0">
                <a:solidFill>
                  <a:srgbClr val="0000FF"/>
                </a:solidFill>
              </a:rPr>
              <a:t>a mask during the epidemic, while protecting yourself, will also reduce the chance of others being infected. Since the person wearing the mask does not receive compensation from others (those with a reduced chance of being infected), there are external benefits. The marginal social benefit of wearing a mask is higher than the marginal social cost</a:t>
            </a:r>
            <a:r>
              <a:rPr lang="en-US" altLang="zh-TW" sz="1800" i="1" dirty="0" smtClean="0">
                <a:solidFill>
                  <a:srgbClr val="0000FF"/>
                </a:solidFill>
              </a:rPr>
              <a:t>.</a:t>
            </a:r>
          </a:p>
          <a:p>
            <a:pPr algn="just"/>
            <a:endParaRPr lang="en-US" altLang="zh-TW" sz="1800" i="1" dirty="0" smtClean="0">
              <a:solidFill>
                <a:srgbClr val="0000FF"/>
              </a:solidFill>
            </a:endParaRPr>
          </a:p>
          <a:p>
            <a:pPr algn="just"/>
            <a:r>
              <a:rPr lang="en-US" altLang="zh-TW" sz="1800" i="1" dirty="0">
                <a:solidFill>
                  <a:srgbClr val="0000FF"/>
                </a:solidFill>
              </a:rPr>
              <a:t>However, during the epidemic, the supply of masks in the market was quite tight. Therefore, </a:t>
            </a:r>
            <a:r>
              <a:rPr lang="en-US" altLang="zh-TW" sz="1800" i="1" dirty="0" smtClean="0">
                <a:solidFill>
                  <a:srgbClr val="0000FF"/>
                </a:solidFill>
              </a:rPr>
              <a:t>producing </a:t>
            </a:r>
            <a:r>
              <a:rPr lang="en-US" altLang="zh-TW" sz="1800" i="1" dirty="0">
                <a:solidFill>
                  <a:srgbClr val="0000FF"/>
                </a:solidFill>
              </a:rPr>
              <a:t>masks </a:t>
            </a:r>
            <a:r>
              <a:rPr lang="en-US" altLang="zh-TW" sz="1800" i="1" dirty="0" smtClean="0">
                <a:solidFill>
                  <a:srgbClr val="0000FF"/>
                </a:solidFill>
              </a:rPr>
              <a:t>for people to wear during </a:t>
            </a:r>
            <a:r>
              <a:rPr lang="en-US" altLang="zh-TW" sz="1800" i="1" dirty="0">
                <a:solidFill>
                  <a:srgbClr val="0000FF"/>
                </a:solidFill>
              </a:rPr>
              <a:t>the epidemic had higher marginal social benefits than marginal social costs, and external benefits also appeared. Under the principle of maximization, the mask manufacturers will only produce at the level where the marginal private benefits equal the marginal private costs, </a:t>
            </a:r>
            <a:r>
              <a:rPr lang="en-US" altLang="zh-TW" sz="1800" i="1" dirty="0" smtClean="0">
                <a:solidFill>
                  <a:srgbClr val="0000FF"/>
                </a:solidFill>
              </a:rPr>
              <a:t>and it </a:t>
            </a:r>
            <a:r>
              <a:rPr lang="en-US" altLang="zh-TW" sz="1800" i="1" dirty="0">
                <a:solidFill>
                  <a:srgbClr val="0000FF"/>
                </a:solidFill>
              </a:rPr>
              <a:t>is </a:t>
            </a:r>
            <a:r>
              <a:rPr lang="en-US" altLang="zh-TW" sz="1800" i="1" dirty="0" smtClean="0">
                <a:solidFill>
                  <a:srgbClr val="0000FF"/>
                </a:solidFill>
              </a:rPr>
              <a:t>below </a:t>
            </a:r>
            <a:r>
              <a:rPr lang="en-US" altLang="zh-TW" sz="1800" i="1" dirty="0">
                <a:solidFill>
                  <a:srgbClr val="0000FF"/>
                </a:solidFill>
              </a:rPr>
              <a:t>the </a:t>
            </a:r>
            <a:r>
              <a:rPr lang="en-US" altLang="zh-TW" sz="1800" i="1" dirty="0" smtClean="0">
                <a:solidFill>
                  <a:srgbClr val="0000FF"/>
                </a:solidFill>
              </a:rPr>
              <a:t>efficient </a:t>
            </a:r>
            <a:r>
              <a:rPr lang="en-US" altLang="zh-TW" sz="1800" i="1" dirty="0">
                <a:solidFill>
                  <a:srgbClr val="0000FF"/>
                </a:solidFill>
              </a:rPr>
              <a:t>level. With government subsidies, the marginal private benefits of mask manufacturers will increase, they will hence increase the production of masks, thereby narrowing the gap between the marginal social benefits and the marginal social costs.</a:t>
            </a:r>
          </a:p>
          <a:p>
            <a:pPr>
              <a:lnSpc>
                <a:spcPts val="3200"/>
              </a:lnSpc>
            </a:pPr>
            <a:endParaRPr lang="zh-HK" altLang="en-US" sz="2000" dirty="0"/>
          </a:p>
        </p:txBody>
      </p:sp>
      <p:sp>
        <p:nvSpPr>
          <p:cNvPr id="4" name="投影片編號版面配置區 3"/>
          <p:cNvSpPr>
            <a:spLocks noGrp="1"/>
          </p:cNvSpPr>
          <p:nvPr>
            <p:ph type="sldNum" sz="quarter" idx="10"/>
          </p:nvPr>
        </p:nvSpPr>
        <p:spPr/>
        <p:txBody>
          <a:bodyPr/>
          <a:lstStyle/>
          <a:p>
            <a:fld id="{D57F1E4F-1CFF-5643-939E-217C01CDF565}" type="slidenum">
              <a:rPr lang="en-US" smtClean="0"/>
              <a:pPr/>
              <a:t>44</a:t>
            </a:fld>
            <a:endParaRPr lang="en-US" dirty="0"/>
          </a:p>
        </p:txBody>
      </p:sp>
      <p:sp>
        <p:nvSpPr>
          <p:cNvPr id="7" name="標題 1"/>
          <p:cNvSpPr>
            <a:spLocks noGrp="1"/>
          </p:cNvSpPr>
          <p:nvPr>
            <p:ph type="title"/>
          </p:nvPr>
        </p:nvSpPr>
        <p:spPr>
          <a:xfrm>
            <a:off x="990600" y="447675"/>
            <a:ext cx="7086600" cy="487363"/>
          </a:xfrm>
        </p:spPr>
        <p:txBody>
          <a:bodyPr/>
          <a:lstStyle/>
          <a:p>
            <a:r>
              <a:rPr lang="en-US" altLang="zh-TW" dirty="0"/>
              <a:t>The externality of the epidemic</a:t>
            </a:r>
            <a:endParaRPr lang="zh-HK" altLang="en-US" dirty="0"/>
          </a:p>
        </p:txBody>
      </p:sp>
    </p:spTree>
    <p:extLst>
      <p:ext uri="{BB962C8B-B14F-4D97-AF65-F5344CB8AC3E}">
        <p14:creationId xmlns:p14="http://schemas.microsoft.com/office/powerpoint/2010/main" val="2657297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0584" y="587404"/>
            <a:ext cx="7086600" cy="487363"/>
          </a:xfrm>
        </p:spPr>
        <p:txBody>
          <a:bodyPr>
            <a:normAutofit fontScale="90000"/>
          </a:bodyPr>
          <a:lstStyle/>
          <a:p>
            <a:r>
              <a:rPr lang="en-US" altLang="zh-TW" dirty="0"/>
              <a:t>[For teachers’ </a:t>
            </a:r>
            <a:r>
              <a:rPr lang="en-US" altLang="zh-TW" dirty="0" smtClean="0"/>
              <a:t>reference]</a:t>
            </a:r>
            <a:r>
              <a:rPr lang="zh-TW" altLang="en-US" dirty="0" smtClean="0"/>
              <a:t>：</a:t>
            </a:r>
            <a:r>
              <a:rPr lang="en-US" altLang="zh-TW" dirty="0"/>
              <a:t>Beyond theoretical knowledge, the </a:t>
            </a:r>
            <a:r>
              <a:rPr lang="en-US" altLang="zh-TW" dirty="0" smtClean="0"/>
              <a:t>extended question about </a:t>
            </a:r>
            <a:r>
              <a:rPr lang="en-US" altLang="zh-TW" dirty="0"/>
              <a:t>local mask </a:t>
            </a:r>
            <a:r>
              <a:rPr lang="en-US" altLang="zh-TW" dirty="0" smtClean="0"/>
              <a:t>production</a:t>
            </a:r>
            <a:endParaRPr lang="zh-HK" altLang="en-US" dirty="0"/>
          </a:p>
        </p:txBody>
      </p:sp>
      <p:sp>
        <p:nvSpPr>
          <p:cNvPr id="3" name="內容版面配置區 2"/>
          <p:cNvSpPr>
            <a:spLocks noGrp="1"/>
          </p:cNvSpPr>
          <p:nvPr>
            <p:ph idx="1"/>
          </p:nvPr>
        </p:nvSpPr>
        <p:spPr>
          <a:xfrm>
            <a:off x="784394" y="1756192"/>
            <a:ext cx="7598979" cy="4171642"/>
          </a:xfrm>
        </p:spPr>
        <p:txBody>
          <a:bodyPr/>
          <a:lstStyle/>
          <a:p>
            <a:pPr marL="0" indent="0">
              <a:lnSpc>
                <a:spcPct val="120000"/>
              </a:lnSpc>
              <a:buNone/>
            </a:pPr>
            <a:r>
              <a:rPr lang="en-US" altLang="zh-TW" sz="2400" dirty="0" smtClean="0"/>
              <a:t>Refer to the sharing of local </a:t>
            </a:r>
            <a:r>
              <a:rPr lang="en-US" altLang="zh-TW" sz="2400" dirty="0"/>
              <a:t>mask </a:t>
            </a:r>
            <a:r>
              <a:rPr lang="en-US" altLang="zh-TW" sz="2400" dirty="0" smtClean="0"/>
              <a:t>manufacturers in Source (1), guide </a:t>
            </a:r>
            <a:r>
              <a:rPr lang="en-US" altLang="zh-TW" sz="2400" dirty="0"/>
              <a:t>students to think about </a:t>
            </a:r>
            <a:r>
              <a:rPr lang="en-US" altLang="zh-TW" sz="2400" dirty="0" smtClean="0"/>
              <a:t>what they can learn from them.</a:t>
            </a:r>
          </a:p>
          <a:p>
            <a:pPr>
              <a:lnSpc>
                <a:spcPct val="120000"/>
              </a:lnSpc>
            </a:pPr>
            <a:r>
              <a:rPr lang="en-US" altLang="zh-TW" sz="2200" i="1" dirty="0" smtClean="0">
                <a:solidFill>
                  <a:srgbClr val="0000FF"/>
                </a:solidFill>
              </a:rPr>
              <a:t>Answer for reference: The </a:t>
            </a:r>
            <a:r>
              <a:rPr lang="en-US" altLang="zh-TW" sz="2200" i="1" dirty="0">
                <a:solidFill>
                  <a:srgbClr val="0000FF"/>
                </a:solidFill>
              </a:rPr>
              <a:t>manufacturers possess entrepreneurial spirit which includes the qualities of possessing creativity and innovativeness, taking initiatives and responsibilities, taking calculated risks, upholding perseverance in times of uncertainty and seizing the best of the opportunities ahead.</a:t>
            </a:r>
            <a:endParaRPr lang="zh-HK" altLang="en-US" sz="2200" dirty="0"/>
          </a:p>
        </p:txBody>
      </p:sp>
      <p:sp>
        <p:nvSpPr>
          <p:cNvPr id="5" name="投影片編號版面配置區 4"/>
          <p:cNvSpPr>
            <a:spLocks noGrp="1"/>
          </p:cNvSpPr>
          <p:nvPr>
            <p:ph type="sldNum" sz="quarter" idx="10"/>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14380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6287" y="115310"/>
            <a:ext cx="7886700" cy="1325563"/>
          </a:xfrm>
        </p:spPr>
        <p:txBody>
          <a:bodyPr>
            <a:normAutofit/>
          </a:bodyPr>
          <a:lstStyle/>
          <a:p>
            <a:r>
              <a:rPr lang="en-US" altLang="zh-TW" dirty="0" smtClean="0"/>
              <a:t>[Values education]</a:t>
            </a:r>
            <a:r>
              <a:rPr lang="zh-TW" altLang="en-US" dirty="0" smtClean="0"/>
              <a:t>：</a:t>
            </a:r>
            <a:r>
              <a:rPr lang="en-US" altLang="zh-TW" sz="3200" dirty="0" smtClean="0"/>
              <a:t>The externality of the epidemic -- </a:t>
            </a:r>
            <a:r>
              <a:rPr lang="en-US" altLang="zh-TW" dirty="0"/>
              <a:t>We can also contribute</a:t>
            </a:r>
            <a:endParaRPr lang="zh-HK" altLang="en-US" dirty="0"/>
          </a:p>
        </p:txBody>
      </p:sp>
      <p:sp>
        <p:nvSpPr>
          <p:cNvPr id="3" name="內容版面配置區 2"/>
          <p:cNvSpPr>
            <a:spLocks noGrp="1"/>
          </p:cNvSpPr>
          <p:nvPr>
            <p:ph idx="1"/>
          </p:nvPr>
        </p:nvSpPr>
        <p:spPr>
          <a:xfrm>
            <a:off x="628650" y="1440874"/>
            <a:ext cx="7886700" cy="4613086"/>
          </a:xfrm>
        </p:spPr>
        <p:txBody>
          <a:bodyPr>
            <a:normAutofit fontScale="70000" lnSpcReduction="20000"/>
          </a:bodyPr>
          <a:lstStyle/>
          <a:p>
            <a:pPr marL="0" indent="0" algn="just">
              <a:buNone/>
            </a:pPr>
            <a:r>
              <a:rPr lang="en-US" altLang="zh-TW" sz="3100" dirty="0" smtClean="0"/>
              <a:t>Apart </a:t>
            </a:r>
            <a:r>
              <a:rPr lang="en-US" altLang="zh-TW" sz="3100" dirty="0"/>
              <a:t>from the government, what actions can we take as a member of society to reduce </a:t>
            </a:r>
            <a:r>
              <a:rPr lang="en-US" altLang="zh-TW" sz="3100" dirty="0" smtClean="0"/>
              <a:t>externality of </a:t>
            </a:r>
            <a:r>
              <a:rPr lang="en-US" altLang="zh-TW" sz="3100" dirty="0"/>
              <a:t>the epidemic?</a:t>
            </a:r>
            <a:endParaRPr lang="en-US" altLang="zh-TW" sz="2400" dirty="0" smtClean="0"/>
          </a:p>
          <a:p>
            <a:pPr algn="just">
              <a:buFont typeface="Wingdings" panose="05000000000000000000" pitchFamily="2" charset="2"/>
              <a:buChar char="Ø"/>
            </a:pPr>
            <a:endParaRPr lang="en-US" altLang="zh-TW" dirty="0"/>
          </a:p>
          <a:p>
            <a:pPr algn="just">
              <a:buFont typeface="Wingdings" panose="05000000000000000000" pitchFamily="2" charset="2"/>
              <a:buChar char="Ø"/>
            </a:pPr>
            <a:r>
              <a:rPr lang="en-US" altLang="zh-TW" dirty="0"/>
              <a:t>Watch the following </a:t>
            </a:r>
            <a:r>
              <a:rPr lang="en-US" altLang="zh-TW" dirty="0" smtClean="0"/>
              <a:t>video </a:t>
            </a:r>
            <a:r>
              <a:rPr lang="en-US" altLang="zh-TW" dirty="0"/>
              <a:t>and suggest some feasible methods</a:t>
            </a:r>
            <a:r>
              <a:rPr lang="zh-TW" altLang="en-US" dirty="0" smtClean="0"/>
              <a:t>：</a:t>
            </a:r>
            <a:endParaRPr lang="en-US" altLang="zh-TW" dirty="0" smtClean="0"/>
          </a:p>
          <a:p>
            <a:pPr marL="0" indent="0" algn="just">
              <a:buNone/>
            </a:pPr>
            <a:r>
              <a:rPr lang="en-US" altLang="zh-TW" dirty="0" smtClean="0"/>
              <a:t>Video(1) (Chinese version only)</a:t>
            </a:r>
          </a:p>
          <a:p>
            <a:pPr marL="0" indent="0" algn="just">
              <a:buNone/>
            </a:pPr>
            <a:r>
              <a:rPr lang="en-US" altLang="zh-HK" dirty="0" smtClean="0">
                <a:hlinkClick r:id="rId2"/>
              </a:rPr>
              <a:t>https</a:t>
            </a:r>
            <a:r>
              <a:rPr lang="en-US" altLang="zh-HK" dirty="0">
                <a:hlinkClick r:id="rId2"/>
              </a:rPr>
              <a:t>://</a:t>
            </a:r>
            <a:r>
              <a:rPr lang="en-US" altLang="zh-HK" dirty="0" smtClean="0">
                <a:hlinkClick r:id="rId2"/>
              </a:rPr>
              <a:t>www.youtube.com/watch?v=yGJ3gXRFeKs</a:t>
            </a:r>
            <a:endParaRPr lang="en-US" altLang="zh-HK" dirty="0" smtClean="0"/>
          </a:p>
          <a:p>
            <a:pPr algn="just"/>
            <a:r>
              <a:rPr lang="en-US" altLang="zh-TW" i="1" dirty="0" smtClean="0">
                <a:solidFill>
                  <a:schemeClr val="accent5">
                    <a:lumMod val="50000"/>
                  </a:schemeClr>
                </a:solidFill>
              </a:rPr>
              <a:t>Care about </a:t>
            </a:r>
            <a:r>
              <a:rPr lang="en-US" altLang="zh-TW" i="1" dirty="0">
                <a:solidFill>
                  <a:schemeClr val="accent5">
                    <a:lumMod val="50000"/>
                  </a:schemeClr>
                </a:solidFill>
              </a:rPr>
              <a:t>people in need in society (such as the elderly and the disabled), for example, to share with them epidemic prevention </a:t>
            </a:r>
            <a:r>
              <a:rPr lang="en-US" altLang="zh-TW" i="1" dirty="0" smtClean="0">
                <a:solidFill>
                  <a:schemeClr val="accent5">
                    <a:lumMod val="50000"/>
                  </a:schemeClr>
                </a:solidFill>
              </a:rPr>
              <a:t>resources </a:t>
            </a:r>
            <a:r>
              <a:rPr lang="en-US" altLang="zh-TW" i="1" dirty="0">
                <a:solidFill>
                  <a:schemeClr val="accent5">
                    <a:lumMod val="50000"/>
                  </a:schemeClr>
                </a:solidFill>
              </a:rPr>
              <a:t>to reduce their chances of being infected</a:t>
            </a:r>
            <a:r>
              <a:rPr lang="en-US" altLang="zh-TW" i="1" dirty="0" smtClean="0">
                <a:solidFill>
                  <a:schemeClr val="accent5">
                    <a:lumMod val="50000"/>
                  </a:schemeClr>
                </a:solidFill>
              </a:rPr>
              <a:t>.</a:t>
            </a:r>
            <a:endParaRPr lang="en-US" altLang="zh-TW" dirty="0"/>
          </a:p>
          <a:p>
            <a:pPr marL="0" indent="0">
              <a:buNone/>
            </a:pPr>
            <a:r>
              <a:rPr lang="en-US" altLang="zh-TW" dirty="0" smtClean="0"/>
              <a:t>Video (2) </a:t>
            </a:r>
            <a:r>
              <a:rPr lang="en-US" altLang="zh-TW" dirty="0"/>
              <a:t>(Chinese version only)</a:t>
            </a:r>
          </a:p>
          <a:p>
            <a:pPr marL="0" indent="0">
              <a:buNone/>
            </a:pPr>
            <a:r>
              <a:rPr lang="en-US" altLang="zh-HK" dirty="0" smtClean="0">
                <a:hlinkClick r:id="rId3"/>
              </a:rPr>
              <a:t>https</a:t>
            </a:r>
            <a:r>
              <a:rPr lang="en-US" altLang="zh-HK" dirty="0">
                <a:hlinkClick r:id="rId3"/>
              </a:rPr>
              <a:t>://</a:t>
            </a:r>
            <a:r>
              <a:rPr lang="en-US" altLang="zh-HK" dirty="0" smtClean="0">
                <a:hlinkClick r:id="rId3"/>
              </a:rPr>
              <a:t>www.youtube.com/watch?v=GMx0rGQGaAY&amp;list=PL1188A9802575C33F&amp;index=16</a:t>
            </a:r>
            <a:endParaRPr lang="en-US" altLang="zh-HK" dirty="0" smtClean="0"/>
          </a:p>
          <a:p>
            <a:pPr algn="just"/>
            <a:r>
              <a:rPr lang="en-US" altLang="zh-TW" i="1" dirty="0" smtClean="0">
                <a:solidFill>
                  <a:schemeClr val="accent5">
                    <a:lumMod val="50000"/>
                  </a:schemeClr>
                </a:solidFill>
              </a:rPr>
              <a:t>Maintain </a:t>
            </a:r>
            <a:r>
              <a:rPr lang="en-US" altLang="zh-TW" i="1" dirty="0">
                <a:solidFill>
                  <a:schemeClr val="accent5">
                    <a:lumMod val="50000"/>
                  </a:schemeClr>
                </a:solidFill>
              </a:rPr>
              <a:t>personal hygiene and reduce social contact to reduce the chance of infection.</a:t>
            </a:r>
            <a:endParaRPr lang="en-US" altLang="zh-HK" dirty="0"/>
          </a:p>
        </p:txBody>
      </p:sp>
      <p:sp>
        <p:nvSpPr>
          <p:cNvPr id="4" name="投影片編號版面配置區 3"/>
          <p:cNvSpPr>
            <a:spLocks noGrp="1"/>
          </p:cNvSpPr>
          <p:nvPr>
            <p:ph type="sldNum" sz="quarter" idx="10"/>
          </p:nvPr>
        </p:nvSpPr>
        <p:spPr/>
        <p:txBody>
          <a:bodyPr/>
          <a:lstStyle/>
          <a:p>
            <a:fld id="{D57F1E4F-1CFF-5643-939E-217C01CDF565}" type="slidenum">
              <a:rPr lang="en-US" smtClean="0"/>
              <a:pPr/>
              <a:t>46</a:t>
            </a:fld>
            <a:endParaRPr lang="en-US" dirty="0"/>
          </a:p>
        </p:txBody>
      </p:sp>
    </p:spTree>
    <p:extLst>
      <p:ext uri="{BB962C8B-B14F-4D97-AF65-F5344CB8AC3E}">
        <p14:creationId xmlns:p14="http://schemas.microsoft.com/office/powerpoint/2010/main" val="4150965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rotWithShape="1">
          <a:blip r:embed="rId2"/>
          <a:srcRect l="1809" t="43968" r="46915" b="19355"/>
          <a:stretch/>
        </p:blipFill>
        <p:spPr>
          <a:xfrm>
            <a:off x="348390" y="2835357"/>
            <a:ext cx="8525311" cy="3429971"/>
          </a:xfrm>
          <a:prstGeom prst="rect">
            <a:avLst/>
          </a:prstGeom>
        </p:spPr>
      </p:pic>
      <p:sp>
        <p:nvSpPr>
          <p:cNvPr id="3" name="內容版面配置區 2"/>
          <p:cNvSpPr>
            <a:spLocks noGrp="1"/>
          </p:cNvSpPr>
          <p:nvPr>
            <p:ph idx="1"/>
          </p:nvPr>
        </p:nvSpPr>
        <p:spPr>
          <a:xfrm>
            <a:off x="147145" y="1159928"/>
            <a:ext cx="8750068" cy="5105400"/>
          </a:xfrm>
        </p:spPr>
        <p:txBody>
          <a:bodyPr/>
          <a:lstStyle/>
          <a:p>
            <a:r>
              <a:rPr lang="en-US" altLang="zh-TW" sz="2000" dirty="0" smtClean="0"/>
              <a:t>Read </a:t>
            </a:r>
            <a:r>
              <a:rPr lang="en-US" altLang="zh-TW" sz="2000" dirty="0"/>
              <a:t>an article written </a:t>
            </a:r>
            <a:r>
              <a:rPr lang="en-US" altLang="zh-TW" sz="2000" dirty="0" smtClean="0"/>
              <a:t>by Prof Tang </a:t>
            </a:r>
            <a:r>
              <a:rPr lang="en-US" altLang="zh-TW" sz="2000" dirty="0" err="1" smtClean="0"/>
              <a:t>Heiwai</a:t>
            </a:r>
            <a:r>
              <a:rPr lang="zh-TW" altLang="en-US" sz="2000" dirty="0" smtClean="0"/>
              <a:t>：“</a:t>
            </a:r>
            <a:r>
              <a:rPr lang="en-US" altLang="zh-HK" sz="2000" b="1" dirty="0" smtClean="0">
                <a:hlinkClick r:id="rId3"/>
              </a:rPr>
              <a:t>Coronavirus </a:t>
            </a:r>
            <a:r>
              <a:rPr lang="en-US" altLang="zh-HK" sz="2000" b="1" dirty="0">
                <a:hlinkClick r:id="rId3"/>
              </a:rPr>
              <a:t>could leave the world an even more unequal place. That would be a real </a:t>
            </a:r>
            <a:r>
              <a:rPr lang="en-US" altLang="zh-HK" sz="2000" b="1" dirty="0" smtClean="0">
                <a:hlinkClick r:id="rId3"/>
              </a:rPr>
              <a:t>disaster</a:t>
            </a:r>
            <a:r>
              <a:rPr lang="zh-TW" altLang="en-US" sz="2000" b="1" dirty="0" smtClean="0"/>
              <a:t>” </a:t>
            </a:r>
            <a:r>
              <a:rPr lang="en-US" altLang="zh-TW" sz="2000" dirty="0" smtClean="0"/>
              <a:t>Think </a:t>
            </a:r>
            <a:r>
              <a:rPr lang="en-US" altLang="zh-TW" sz="2000" dirty="0"/>
              <a:t>about the impact of </a:t>
            </a:r>
            <a:r>
              <a:rPr lang="en-US" altLang="zh-TW" sz="2000" dirty="0" smtClean="0"/>
              <a:t>the epidemic </a:t>
            </a:r>
            <a:r>
              <a:rPr lang="en-US" altLang="zh-TW" sz="2000" dirty="0"/>
              <a:t>on income inequality and help those in need in society</a:t>
            </a:r>
            <a:r>
              <a:rPr lang="en-US" altLang="zh-TW" sz="2000" dirty="0" smtClean="0"/>
              <a:t>.</a:t>
            </a:r>
          </a:p>
          <a:p>
            <a:pPr latinLnBrk="1"/>
            <a:r>
              <a:rPr lang="en-US" altLang="zh-TW" sz="2000" dirty="0" smtClean="0"/>
              <a:t>Extended reading</a:t>
            </a:r>
            <a:r>
              <a:rPr lang="zh-TW" altLang="en-US" sz="2000" dirty="0" smtClean="0"/>
              <a:t>：</a:t>
            </a:r>
            <a:r>
              <a:rPr lang="en-US" altLang="zh-TW" sz="2000" dirty="0" smtClean="0"/>
              <a:t>Book from 2019 Nobel Economics Prize Laureate </a:t>
            </a:r>
          </a:p>
        </p:txBody>
      </p:sp>
      <p:sp>
        <p:nvSpPr>
          <p:cNvPr id="4" name="投影片編號版面配置區 3"/>
          <p:cNvSpPr>
            <a:spLocks noGrp="1"/>
          </p:cNvSpPr>
          <p:nvPr>
            <p:ph type="sldNum" sz="quarter" idx="10"/>
          </p:nvPr>
        </p:nvSpPr>
        <p:spPr/>
        <p:txBody>
          <a:bodyPr/>
          <a:lstStyle/>
          <a:p>
            <a:fld id="{D57F1E4F-1CFF-5643-939E-217C01CDF565}" type="slidenum">
              <a:rPr lang="en-US" smtClean="0"/>
              <a:pPr/>
              <a:t>47</a:t>
            </a:fld>
            <a:endParaRPr lang="en-US" dirty="0"/>
          </a:p>
        </p:txBody>
      </p:sp>
      <p:sp>
        <p:nvSpPr>
          <p:cNvPr id="5" name="標題 1"/>
          <p:cNvSpPr>
            <a:spLocks noGrp="1"/>
          </p:cNvSpPr>
          <p:nvPr>
            <p:ph type="title"/>
          </p:nvPr>
        </p:nvSpPr>
        <p:spPr>
          <a:xfrm>
            <a:off x="609600" y="447675"/>
            <a:ext cx="7848600" cy="487363"/>
          </a:xfrm>
        </p:spPr>
        <p:txBody>
          <a:bodyPr/>
          <a:lstStyle/>
          <a:p>
            <a:r>
              <a:rPr lang="en-US" altLang="zh-TW" dirty="0" smtClean="0"/>
              <a:t>[Values education]</a:t>
            </a:r>
            <a:r>
              <a:rPr lang="zh-TW" altLang="en-US" dirty="0" smtClean="0"/>
              <a:t>：</a:t>
            </a:r>
            <a:r>
              <a:rPr lang="en-US" altLang="zh-TW" dirty="0" smtClean="0"/>
              <a:t/>
            </a:r>
            <a:br>
              <a:rPr lang="en-US" altLang="zh-TW" dirty="0" smtClean="0"/>
            </a:br>
            <a:r>
              <a:rPr lang="en-US" altLang="zh-TW" dirty="0" smtClean="0"/>
              <a:t>Epidemic and Income inequality</a:t>
            </a:r>
            <a:endParaRPr lang="zh-HK" altLang="en-US" dirty="0"/>
          </a:p>
        </p:txBody>
      </p:sp>
      <p:sp>
        <p:nvSpPr>
          <p:cNvPr id="6" name="文字方塊 5"/>
          <p:cNvSpPr txBox="1"/>
          <p:nvPr/>
        </p:nvSpPr>
        <p:spPr>
          <a:xfrm>
            <a:off x="5511883" y="5926774"/>
            <a:ext cx="3361818" cy="338554"/>
          </a:xfrm>
          <a:prstGeom prst="rect">
            <a:avLst/>
          </a:prstGeom>
          <a:noFill/>
        </p:spPr>
        <p:txBody>
          <a:bodyPr wrap="none" rtlCol="0">
            <a:spAutoFit/>
          </a:bodyPr>
          <a:lstStyle/>
          <a:p>
            <a:r>
              <a:rPr lang="en-US" altLang="zh-TW" sz="1600" dirty="0" smtClean="0"/>
              <a:t>Source</a:t>
            </a:r>
            <a:r>
              <a:rPr lang="zh-TW" altLang="en-US" sz="1600" dirty="0" smtClean="0"/>
              <a:t>：</a:t>
            </a:r>
            <a:r>
              <a:rPr lang="en-US" altLang="zh-TW" sz="1600" dirty="0" smtClean="0">
                <a:hlinkClick r:id="rId4"/>
              </a:rPr>
              <a:t>Hong Kong Public Library</a:t>
            </a:r>
            <a:endParaRPr lang="zh-HK" altLang="en-US" sz="1600" dirty="0"/>
          </a:p>
        </p:txBody>
      </p:sp>
      <p:pic>
        <p:nvPicPr>
          <p:cNvPr id="1031" name="Picture 7" descr="C:\Users\user\Downloads\下載 (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5212" y="3375564"/>
            <a:ext cx="1512000" cy="15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8980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81000" y="1295400"/>
            <a:ext cx="8343900" cy="5105400"/>
          </a:xfrm>
        </p:spPr>
        <p:txBody>
          <a:bodyPr/>
          <a:lstStyle/>
          <a:p>
            <a:r>
              <a:rPr lang="en-US" altLang="zh-TW" sz="2000" dirty="0" smtClean="0"/>
              <a:t>Read the article </a:t>
            </a:r>
            <a:r>
              <a:rPr lang="zh-TW" altLang="en-US" sz="2000" dirty="0" smtClean="0"/>
              <a:t>“</a:t>
            </a:r>
            <a:r>
              <a:rPr lang="en-US" altLang="zh-HK" sz="2000" b="1" dirty="0" smtClean="0">
                <a:hlinkClick r:id="rId2"/>
              </a:rPr>
              <a:t>How </a:t>
            </a:r>
            <a:r>
              <a:rPr lang="en-US" altLang="zh-HK" sz="2000" b="1" dirty="0">
                <a:hlinkClick r:id="rId2"/>
              </a:rPr>
              <a:t>to read the news like a scientist and avoid </a:t>
            </a:r>
            <a:r>
              <a:rPr lang="en-US" altLang="zh-HK" sz="2000" b="1" dirty="0" smtClean="0">
                <a:hlinkClick r:id="rId2"/>
              </a:rPr>
              <a:t> the </a:t>
            </a:r>
            <a:r>
              <a:rPr lang="en-US" altLang="zh-HK" sz="2000" b="1" dirty="0">
                <a:hlinkClick r:id="rId2"/>
              </a:rPr>
              <a:t>COVID-19 ‘</a:t>
            </a:r>
            <a:r>
              <a:rPr lang="en-US" altLang="zh-HK" sz="2000" b="1" dirty="0" err="1" smtClean="0">
                <a:hlinkClick r:id="rId2"/>
              </a:rPr>
              <a:t>infodemic</a:t>
            </a:r>
            <a:r>
              <a:rPr lang="zh-TW" altLang="en-US" sz="2000" b="1" dirty="0" smtClean="0">
                <a:hlinkClick r:id="rId2"/>
              </a:rPr>
              <a:t>’</a:t>
            </a:r>
            <a:r>
              <a:rPr lang="zh-TW" altLang="en-US" sz="2000" b="1" dirty="0" smtClean="0"/>
              <a:t>”</a:t>
            </a:r>
            <a:r>
              <a:rPr lang="zh-TW" altLang="en-US" sz="2000" dirty="0"/>
              <a:t> </a:t>
            </a:r>
            <a:r>
              <a:rPr lang="en-US" altLang="zh-TW" sz="2000" dirty="0" smtClean="0"/>
              <a:t>from World Economic Forum</a:t>
            </a:r>
            <a:r>
              <a:rPr lang="zh-TW" altLang="en-US" sz="2000" dirty="0" smtClean="0"/>
              <a:t> </a:t>
            </a:r>
            <a:r>
              <a:rPr lang="en-US" altLang="zh-TW" sz="2000" dirty="0" smtClean="0"/>
              <a:t>and think about the following questions</a:t>
            </a:r>
            <a:r>
              <a:rPr lang="zh-TW" altLang="en-US" sz="2000" dirty="0" smtClean="0"/>
              <a:t>：</a:t>
            </a:r>
            <a:endParaRPr lang="en-US" altLang="zh-TW" sz="2000" dirty="0" smtClean="0"/>
          </a:p>
          <a:p>
            <a:pPr marL="914400" lvl="1" indent="-514350">
              <a:buFont typeface="+mj-lt"/>
              <a:buAutoNum type="arabicPeriod"/>
            </a:pPr>
            <a:r>
              <a:rPr lang="en-US" altLang="zh-TW" sz="2000" dirty="0" smtClean="0"/>
              <a:t>How </a:t>
            </a:r>
            <a:r>
              <a:rPr lang="en-US" altLang="zh-TW" sz="2000" dirty="0"/>
              <a:t>does the </a:t>
            </a:r>
            <a:r>
              <a:rPr lang="en-US" altLang="zh-TW" sz="2000" dirty="0" smtClean="0"/>
              <a:t>widespread </a:t>
            </a:r>
            <a:r>
              <a:rPr lang="en-US" altLang="zh-TW" sz="2000" dirty="0"/>
              <a:t>of </a:t>
            </a:r>
            <a:r>
              <a:rPr lang="en-US" altLang="zh-TW" sz="2000" dirty="0" smtClean="0"/>
              <a:t>“fake news” </a:t>
            </a:r>
            <a:r>
              <a:rPr lang="en-US" altLang="zh-TW" sz="2000" dirty="0"/>
              <a:t>adversely affect the economy?</a:t>
            </a:r>
            <a:endParaRPr lang="en-US" altLang="zh-TW" sz="2000" dirty="0" smtClean="0"/>
          </a:p>
          <a:p>
            <a:pPr marL="914400" lvl="1" indent="-514350">
              <a:buFont typeface="+mj-lt"/>
              <a:buAutoNum type="arabicPeriod"/>
            </a:pPr>
            <a:r>
              <a:rPr lang="en-US" altLang="zh-TW" sz="2000" dirty="0" smtClean="0"/>
              <a:t>How </a:t>
            </a:r>
            <a:r>
              <a:rPr lang="en-US" altLang="zh-TW" sz="2000" dirty="0"/>
              <a:t>to avoid being misled by </a:t>
            </a:r>
            <a:r>
              <a:rPr lang="en-US" altLang="zh-TW" sz="2000" dirty="0" smtClean="0"/>
              <a:t>“fake news”?</a:t>
            </a:r>
          </a:p>
          <a:p>
            <a:pPr marL="914400" lvl="1" indent="-514350">
              <a:buFont typeface="+mj-lt"/>
              <a:buAutoNum type="arabicPeriod"/>
            </a:pPr>
            <a:r>
              <a:rPr lang="en-US" altLang="zh-TW" sz="2000" dirty="0" smtClean="0"/>
              <a:t>Extended enquiry</a:t>
            </a:r>
            <a:r>
              <a:rPr lang="zh-TW" altLang="en-US" sz="2000" dirty="0" smtClean="0"/>
              <a:t>：</a:t>
            </a:r>
            <a:r>
              <a:rPr lang="en-US" altLang="zh-TW" sz="2000" dirty="0" smtClean="0"/>
              <a:t>Should </a:t>
            </a:r>
            <a:r>
              <a:rPr lang="en-US" altLang="zh-TW" sz="2000" dirty="0"/>
              <a:t>the government regulate </a:t>
            </a:r>
            <a:r>
              <a:rPr lang="en-US" altLang="zh-TW" sz="2000" dirty="0" smtClean="0"/>
              <a:t>“fake news”?</a:t>
            </a:r>
            <a:br>
              <a:rPr lang="en-US" altLang="zh-TW" sz="2000" dirty="0" smtClean="0"/>
            </a:br>
            <a:endParaRPr lang="en-US" altLang="zh-TW" sz="2000" dirty="0" smtClean="0"/>
          </a:p>
          <a:p>
            <a:pPr marL="0" indent="0" latinLnBrk="1">
              <a:buNone/>
            </a:pPr>
            <a:r>
              <a:rPr lang="en-US" altLang="zh-TW" sz="2000" dirty="0" smtClean="0"/>
              <a:t>Points for reference  :</a:t>
            </a:r>
          </a:p>
          <a:p>
            <a:pPr algn="just">
              <a:buFont typeface="Arial" panose="020B0604020202020204" pitchFamily="34" charset="0"/>
              <a:buChar char="•"/>
            </a:pPr>
            <a:r>
              <a:rPr lang="en-US" altLang="zh-TW" sz="2000" dirty="0" smtClean="0"/>
              <a:t>“Fake news” may contain incorrect information that could disturb </a:t>
            </a:r>
            <a:r>
              <a:rPr lang="en-US" altLang="zh-TW" sz="2000" dirty="0"/>
              <a:t>the demand </a:t>
            </a:r>
            <a:r>
              <a:rPr lang="en-US" altLang="zh-TW" sz="2000" dirty="0" smtClean="0"/>
              <a:t>and supply </a:t>
            </a:r>
            <a:r>
              <a:rPr lang="en-US" altLang="zh-TW" sz="2000" dirty="0"/>
              <a:t>in the </a:t>
            </a:r>
            <a:r>
              <a:rPr lang="en-US" altLang="zh-TW" sz="2000" dirty="0" smtClean="0"/>
              <a:t>market, causing price </a:t>
            </a:r>
            <a:r>
              <a:rPr lang="en-US" altLang="zh-TW" sz="2000" dirty="0"/>
              <a:t>fluctuation </a:t>
            </a:r>
            <a:r>
              <a:rPr lang="en-US" altLang="zh-TW" sz="2000" dirty="0" smtClean="0"/>
              <a:t>that affect the signaling function of price.</a:t>
            </a:r>
          </a:p>
          <a:p>
            <a:pPr algn="just">
              <a:buFont typeface="Arial" panose="020B0604020202020204" pitchFamily="34" charset="0"/>
              <a:buChar char="•"/>
            </a:pPr>
            <a:r>
              <a:rPr lang="en-US" altLang="zh-TW" sz="2000" dirty="0" smtClean="0"/>
              <a:t>Would the cost of using market to reduce the negative impacts caused by “fake news” higher or lower than that of government intervention? </a:t>
            </a:r>
          </a:p>
          <a:p>
            <a:pPr latinLnBrk="1">
              <a:buFont typeface="Arial" panose="020B0604020202020204" pitchFamily="34" charset="0"/>
              <a:buChar char="•"/>
            </a:pPr>
            <a:endParaRPr lang="en-US" altLang="zh-TW" sz="1600" dirty="0" smtClean="0"/>
          </a:p>
        </p:txBody>
      </p:sp>
      <p:sp>
        <p:nvSpPr>
          <p:cNvPr id="4" name="投影片編號版面配置區 3"/>
          <p:cNvSpPr>
            <a:spLocks noGrp="1"/>
          </p:cNvSpPr>
          <p:nvPr>
            <p:ph type="sldNum" sz="quarter" idx="10"/>
          </p:nvPr>
        </p:nvSpPr>
        <p:spPr/>
        <p:txBody>
          <a:bodyPr/>
          <a:lstStyle/>
          <a:p>
            <a:fld id="{D57F1E4F-1CFF-5643-939E-217C01CDF565}" type="slidenum">
              <a:rPr lang="en-US" smtClean="0"/>
              <a:pPr/>
              <a:t>48</a:t>
            </a:fld>
            <a:endParaRPr lang="en-US" dirty="0"/>
          </a:p>
        </p:txBody>
      </p:sp>
      <p:sp>
        <p:nvSpPr>
          <p:cNvPr id="5" name="標題 1"/>
          <p:cNvSpPr>
            <a:spLocks noGrp="1"/>
          </p:cNvSpPr>
          <p:nvPr>
            <p:ph type="title"/>
          </p:nvPr>
        </p:nvSpPr>
        <p:spPr>
          <a:xfrm>
            <a:off x="600364" y="447675"/>
            <a:ext cx="7848600" cy="487363"/>
          </a:xfrm>
        </p:spPr>
        <p:txBody>
          <a:bodyPr/>
          <a:lstStyle/>
          <a:p>
            <a:r>
              <a:rPr lang="en-US" altLang="zh-TW" dirty="0" smtClean="0"/>
              <a:t>[Values education]</a:t>
            </a:r>
            <a:r>
              <a:rPr lang="zh-TW" altLang="en-US" dirty="0" smtClean="0"/>
              <a:t>：</a:t>
            </a:r>
            <a:r>
              <a:rPr lang="en-US" altLang="zh-TW" dirty="0" smtClean="0"/>
              <a:t>How to avoid being misled by “fake news”?</a:t>
            </a:r>
            <a:endParaRPr lang="zh-HK" altLang="en-US" dirty="0"/>
          </a:p>
        </p:txBody>
      </p:sp>
    </p:spTree>
    <p:extLst>
      <p:ext uri="{BB962C8B-B14F-4D97-AF65-F5344CB8AC3E}">
        <p14:creationId xmlns:p14="http://schemas.microsoft.com/office/powerpoint/2010/main" val="29472340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Article Recommendation</a:t>
            </a:r>
            <a:endParaRPr lang="zh-HK" altLang="en-US" dirty="0"/>
          </a:p>
        </p:txBody>
      </p:sp>
      <p:sp>
        <p:nvSpPr>
          <p:cNvPr id="3" name="內容版面配置區 2"/>
          <p:cNvSpPr>
            <a:spLocks noGrp="1"/>
          </p:cNvSpPr>
          <p:nvPr>
            <p:ph idx="1"/>
          </p:nvPr>
        </p:nvSpPr>
        <p:spPr>
          <a:xfrm>
            <a:off x="346509" y="1295400"/>
            <a:ext cx="8461160" cy="5105400"/>
          </a:xfrm>
        </p:spPr>
        <p:txBody>
          <a:bodyPr/>
          <a:lstStyle/>
          <a:p>
            <a:r>
              <a:rPr lang="en-US" altLang="zh-TW" sz="2400" b="1" dirty="0"/>
              <a:t>“</a:t>
            </a:r>
            <a:r>
              <a:rPr lang="en-US" altLang="zh-HK" sz="2400" b="1" dirty="0"/>
              <a:t>The novel coronavirus and economic </a:t>
            </a:r>
            <a:r>
              <a:rPr lang="en-US" altLang="zh-HK" sz="2400" b="1" dirty="0" smtClean="0"/>
              <a:t>contagion</a:t>
            </a:r>
            <a:r>
              <a:rPr lang="en-US" altLang="zh-TW" sz="2400" b="1" dirty="0" smtClean="0"/>
              <a:t>” </a:t>
            </a:r>
            <a:r>
              <a:rPr lang="en-US" altLang="zh-TW" sz="2400" b="1" dirty="0"/>
              <a:t>b</a:t>
            </a:r>
            <a:r>
              <a:rPr lang="en-US" altLang="zh-TW" sz="2400" b="1" dirty="0" smtClean="0"/>
              <a:t>y </a:t>
            </a:r>
            <a:r>
              <a:rPr lang="en-US" altLang="zh-TW" sz="2400" b="1" dirty="0"/>
              <a:t>Professor Chong </a:t>
            </a:r>
            <a:r>
              <a:rPr lang="en-US" altLang="zh-TW" sz="2400" b="1" dirty="0" smtClean="0"/>
              <a:t>Tai-</a:t>
            </a:r>
            <a:r>
              <a:rPr lang="en-US" altLang="zh-TW" sz="2400" b="1" dirty="0" err="1" smtClean="0"/>
              <a:t>leung</a:t>
            </a:r>
            <a:r>
              <a:rPr lang="en-US" altLang="zh-TW" sz="2400" b="1" dirty="0" smtClean="0"/>
              <a:t>, </a:t>
            </a:r>
            <a:r>
              <a:rPr lang="en-US" altLang="zh-HK" sz="2400" b="1" dirty="0"/>
              <a:t>15 February 2020</a:t>
            </a:r>
            <a:endParaRPr lang="en-US" altLang="zh-TW" sz="2400" b="1" dirty="0"/>
          </a:p>
          <a:p>
            <a:pPr lvl="1" latinLnBrk="1"/>
            <a:r>
              <a:rPr lang="en-US" altLang="zh-HK" sz="2000" dirty="0" smtClean="0">
                <a:hlinkClick r:id="rId2"/>
              </a:rPr>
              <a:t>https</a:t>
            </a:r>
            <a:r>
              <a:rPr lang="en-US" altLang="zh-HK" sz="2000" dirty="0">
                <a:hlinkClick r:id="rId2"/>
              </a:rPr>
              <a:t>://</a:t>
            </a:r>
            <a:r>
              <a:rPr lang="en-US" altLang="zh-HK" sz="2000" dirty="0" smtClean="0">
                <a:hlinkClick r:id="rId2"/>
              </a:rPr>
              <a:t>www.eastasiaforum.org/2020/02/15/the-novel-coronavirus-and-economic-contagion</a:t>
            </a:r>
            <a:r>
              <a:rPr lang="en-US" altLang="zh-HK" sz="2000" dirty="0">
                <a:hlinkClick r:id="rId2"/>
              </a:rPr>
              <a:t>/?</a:t>
            </a:r>
            <a:r>
              <a:rPr lang="en-US" altLang="zh-HK" sz="2000" dirty="0" smtClean="0">
                <a:hlinkClick r:id="rId2"/>
              </a:rPr>
              <a:t>from=timeline&amp;isappinstalled=0</a:t>
            </a:r>
            <a:endParaRPr lang="en-US" altLang="zh-HK" sz="2000" dirty="0" smtClean="0"/>
          </a:p>
          <a:p>
            <a:pPr marL="457200" lvl="1" indent="0" latinLnBrk="1">
              <a:buNone/>
            </a:pPr>
            <a:endParaRPr lang="en-US" altLang="zh-HK" sz="2000" dirty="0"/>
          </a:p>
          <a:p>
            <a:r>
              <a:rPr lang="en-US" altLang="zh-TW" sz="2400" b="1" dirty="0"/>
              <a:t> “COVID-19 &amp; Monetary </a:t>
            </a:r>
            <a:r>
              <a:rPr lang="en-US" altLang="zh-TW" sz="2400" b="1" dirty="0" smtClean="0"/>
              <a:t>Policy” by Professor </a:t>
            </a:r>
            <a:r>
              <a:rPr lang="en-US" altLang="zh-TW" sz="2400" b="1" dirty="0" err="1" smtClean="0"/>
              <a:t>Luk</a:t>
            </a:r>
            <a:r>
              <a:rPr lang="en-US" altLang="zh-TW" sz="2400" b="1" dirty="0" smtClean="0"/>
              <a:t> </a:t>
            </a:r>
            <a:r>
              <a:rPr lang="en-US" altLang="zh-TW" sz="2400" b="1" dirty="0" err="1" smtClean="0"/>
              <a:t>Yim-</a:t>
            </a:r>
            <a:r>
              <a:rPr lang="en-US" altLang="zh-TW" sz="2400" b="1" dirty="0" err="1"/>
              <a:t>f</a:t>
            </a:r>
            <a:r>
              <a:rPr lang="en-US" altLang="zh-TW" sz="2400" b="1" dirty="0" err="1" smtClean="0"/>
              <a:t>ai</a:t>
            </a:r>
            <a:r>
              <a:rPr lang="en-US" altLang="zh-TW" sz="2400" b="1" dirty="0" smtClean="0"/>
              <a:t>, 4 March 2020</a:t>
            </a:r>
          </a:p>
          <a:p>
            <a:pPr lvl="1" latinLnBrk="1"/>
            <a:r>
              <a:rPr lang="en-US" sz="2000" dirty="0">
                <a:hlinkClick r:id="rId3"/>
              </a:rPr>
              <a:t>https://www.fbe.hku.hk/in-the-media/covid-19-and-monetary-policy</a:t>
            </a:r>
            <a:endParaRPr lang="en-US" sz="2000" dirty="0"/>
          </a:p>
          <a:p>
            <a:pPr lvl="1" latinLnBrk="1"/>
            <a:endParaRPr lang="zh-HK" altLang="en-US" sz="2000" dirty="0" smtClean="0"/>
          </a:p>
          <a:p>
            <a:pPr marL="457200" lvl="1" indent="0" latinLnBrk="1">
              <a:buNone/>
            </a:pPr>
            <a:endParaRPr lang="zh-HK" altLang="en-US" sz="2000" dirty="0"/>
          </a:p>
        </p:txBody>
      </p:sp>
      <p:sp>
        <p:nvSpPr>
          <p:cNvPr id="4" name="投影片編號版面配置區 3"/>
          <p:cNvSpPr>
            <a:spLocks noGrp="1"/>
          </p:cNvSpPr>
          <p:nvPr>
            <p:ph type="sldNum" sz="quarter" idx="10"/>
          </p:nvPr>
        </p:nvSpPr>
        <p:spPr/>
        <p:txBody>
          <a:bodyPr/>
          <a:lstStyle/>
          <a:p>
            <a:fld id="{D57F1E4F-1CFF-5643-939E-217C01CDF565}" type="slidenum">
              <a:rPr lang="en-US" smtClean="0"/>
              <a:pPr/>
              <a:t>49</a:t>
            </a:fld>
            <a:endParaRPr lang="en-US" dirty="0"/>
          </a:p>
        </p:txBody>
      </p:sp>
    </p:spTree>
    <p:extLst>
      <p:ext uri="{BB962C8B-B14F-4D97-AF65-F5344CB8AC3E}">
        <p14:creationId xmlns:p14="http://schemas.microsoft.com/office/powerpoint/2010/main" val="8427266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73769" y="447675"/>
            <a:ext cx="7594332" cy="487363"/>
          </a:xfrm>
        </p:spPr>
        <p:txBody>
          <a:bodyPr/>
          <a:lstStyle/>
          <a:p>
            <a:pPr lvl="0"/>
            <a:r>
              <a:rPr lang="en-US" altLang="zh-TW" dirty="0" smtClean="0"/>
              <a:t> </a:t>
            </a:r>
            <a:r>
              <a:rPr lang="en-US" altLang="zh-TW" dirty="0"/>
              <a:t/>
            </a:r>
            <a:br>
              <a:rPr lang="en-US" altLang="zh-TW" dirty="0"/>
            </a:br>
            <a:r>
              <a:rPr lang="en-US" altLang="zh-TW" dirty="0"/>
              <a:t>What are the features of Hong </a:t>
            </a:r>
            <a:r>
              <a:rPr lang="en-US" altLang="zh-TW" dirty="0" smtClean="0"/>
              <a:t>Kong </a:t>
            </a:r>
            <a:r>
              <a:rPr lang="en-US" altLang="zh-TW" dirty="0"/>
              <a:t>economy?</a:t>
            </a:r>
          </a:p>
        </p:txBody>
      </p:sp>
      <p:sp>
        <p:nvSpPr>
          <p:cNvPr id="3" name="內容版面配置區 2"/>
          <p:cNvSpPr>
            <a:spLocks noGrp="1"/>
          </p:cNvSpPr>
          <p:nvPr>
            <p:ph idx="1"/>
          </p:nvPr>
        </p:nvSpPr>
        <p:spPr>
          <a:xfrm>
            <a:off x="509618" y="1436343"/>
            <a:ext cx="8085743" cy="4351338"/>
          </a:xfrm>
        </p:spPr>
        <p:txBody>
          <a:bodyPr>
            <a:normAutofit fontScale="85000" lnSpcReduction="10000"/>
          </a:bodyPr>
          <a:lstStyle/>
          <a:p>
            <a:pPr marL="457200" indent="-457200">
              <a:lnSpc>
                <a:spcPct val="200000"/>
              </a:lnSpc>
              <a:buFont typeface="+mj-lt"/>
              <a:buAutoNum type="alphaUcPeriod"/>
            </a:pPr>
            <a:r>
              <a:rPr lang="en-US" altLang="zh-TW" sz="2400" dirty="0" smtClean="0"/>
              <a:t>Open and externally oriented economy</a:t>
            </a:r>
            <a:r>
              <a:rPr lang="en-US" altLang="zh-TW" sz="2400" dirty="0" smtClean="0">
                <a:sym typeface="Wingdings" panose="05000000000000000000" pitchFamily="2" charset="2"/>
              </a:rPr>
              <a:t> </a:t>
            </a:r>
            <a:r>
              <a:rPr lang="en-US" altLang="zh-TW" sz="2400" dirty="0">
                <a:solidFill>
                  <a:srgbClr val="0000FF"/>
                </a:solidFill>
                <a:sym typeface="Wingdings" panose="05000000000000000000" pitchFamily="2" charset="2"/>
              </a:rPr>
              <a:t>How can </a:t>
            </a:r>
            <a:r>
              <a:rPr lang="en-US" altLang="zh-TW" sz="2400" dirty="0" smtClean="0">
                <a:solidFill>
                  <a:srgbClr val="0000FF"/>
                </a:solidFill>
                <a:sym typeface="Wingdings" panose="05000000000000000000" pitchFamily="2" charset="2"/>
              </a:rPr>
              <a:t>we </a:t>
            </a:r>
            <a:r>
              <a:rPr lang="en-US" altLang="zh-TW" sz="2400" dirty="0">
                <a:solidFill>
                  <a:srgbClr val="0000FF"/>
                </a:solidFill>
                <a:sym typeface="Wingdings" panose="05000000000000000000" pitchFamily="2" charset="2"/>
              </a:rPr>
              <a:t>know?</a:t>
            </a:r>
          </a:p>
          <a:p>
            <a:pPr marL="457200" indent="-457200">
              <a:lnSpc>
                <a:spcPct val="200000"/>
              </a:lnSpc>
              <a:buFont typeface="+mj-lt"/>
              <a:buAutoNum type="alphaUcPeriod"/>
            </a:pPr>
            <a:r>
              <a:rPr lang="en-US" altLang="zh-HK" sz="2400" dirty="0" smtClean="0"/>
              <a:t>Closely </a:t>
            </a:r>
            <a:r>
              <a:rPr lang="en-US" altLang="zh-HK" sz="2400" dirty="0"/>
              <a:t>related to the economic development of the world (especially the </a:t>
            </a:r>
            <a:r>
              <a:rPr lang="en-US" altLang="zh-HK" sz="2400" dirty="0" smtClean="0"/>
              <a:t>Mainland</a:t>
            </a:r>
            <a:r>
              <a:rPr lang="en-US" altLang="zh-HK" sz="2400" dirty="0"/>
              <a:t>) </a:t>
            </a:r>
            <a:r>
              <a:rPr lang="en-US" altLang="zh-TW" sz="2400" dirty="0" smtClean="0">
                <a:sym typeface="Wingdings" panose="05000000000000000000" pitchFamily="2" charset="2"/>
              </a:rPr>
              <a:t></a:t>
            </a:r>
            <a:r>
              <a:rPr lang="en-US" altLang="zh-TW" sz="2400" dirty="0" smtClean="0">
                <a:solidFill>
                  <a:srgbClr val="0000FF"/>
                </a:solidFill>
                <a:sym typeface="Wingdings" panose="05000000000000000000" pitchFamily="2" charset="2"/>
              </a:rPr>
              <a:t>What kind of data can tell?</a:t>
            </a:r>
            <a:endParaRPr lang="en-US" altLang="zh-TW" sz="2400" dirty="0">
              <a:solidFill>
                <a:srgbClr val="0000FF"/>
              </a:solidFill>
              <a:sym typeface="Wingdings" panose="05000000000000000000" pitchFamily="2" charset="2"/>
            </a:endParaRPr>
          </a:p>
          <a:p>
            <a:pPr marL="457200" indent="-457200">
              <a:lnSpc>
                <a:spcPct val="200000"/>
              </a:lnSpc>
              <a:buFont typeface="+mj-lt"/>
              <a:buAutoNum type="alphaUcPeriod"/>
            </a:pPr>
            <a:r>
              <a:rPr lang="en-US" altLang="zh-TW" sz="2400" dirty="0" smtClean="0"/>
              <a:t>The Four Key </a:t>
            </a:r>
            <a:r>
              <a:rPr lang="en-US" altLang="zh-TW" sz="2400" dirty="0"/>
              <a:t>I</a:t>
            </a:r>
            <a:r>
              <a:rPr lang="en-US" altLang="zh-TW" sz="2400" dirty="0" smtClean="0"/>
              <a:t>ndustries (Financial services, trading and logistics, tourism, and professional and producer services</a:t>
            </a:r>
            <a:r>
              <a:rPr lang="en-US" altLang="zh-HK" dirty="0" smtClean="0"/>
              <a:t>)</a:t>
            </a:r>
            <a:r>
              <a:rPr lang="en-US" altLang="zh-TW" sz="2400" dirty="0" smtClean="0">
                <a:sym typeface="Wingdings" panose="05000000000000000000" pitchFamily="2" charset="2"/>
              </a:rPr>
              <a:t></a:t>
            </a:r>
            <a:r>
              <a:rPr lang="en-US" altLang="zh-TW" sz="2400" dirty="0">
                <a:solidFill>
                  <a:srgbClr val="0000FF"/>
                </a:solidFill>
                <a:sym typeface="Wingdings" panose="05000000000000000000" pitchFamily="2" charset="2"/>
              </a:rPr>
              <a:t>How important are they to Hong Kong</a:t>
            </a:r>
            <a:r>
              <a:rPr lang="en-US" altLang="zh-TW" sz="2400" dirty="0" smtClean="0">
                <a:solidFill>
                  <a:srgbClr val="0000FF"/>
                </a:solidFill>
                <a:sym typeface="Wingdings" panose="05000000000000000000" pitchFamily="2" charset="2"/>
              </a:rPr>
              <a:t>?</a:t>
            </a:r>
            <a:endParaRPr lang="en-US" altLang="zh-TW" sz="2400" dirty="0">
              <a:solidFill>
                <a:srgbClr val="0000FF"/>
              </a:solidFill>
            </a:endParaRPr>
          </a:p>
        </p:txBody>
      </p:sp>
      <p:sp>
        <p:nvSpPr>
          <p:cNvPr id="4" name="投影片編號版面配置區 3"/>
          <p:cNvSpPr>
            <a:spLocks noGrp="1"/>
          </p:cNvSpPr>
          <p:nvPr>
            <p:ph type="sldNum" sz="quarter" idx="10"/>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205557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5"/>
          <p:cNvPicPr>
            <a:picLocks noChangeAspect="1"/>
          </p:cNvPicPr>
          <p:nvPr/>
        </p:nvPicPr>
        <p:blipFill rotWithShape="1">
          <a:blip r:embed="rId2"/>
          <a:srcRect l="1509" t="30564" r="39782" b="29698"/>
          <a:stretch/>
        </p:blipFill>
        <p:spPr>
          <a:xfrm>
            <a:off x="62718" y="1475456"/>
            <a:ext cx="9071289" cy="3453896"/>
          </a:xfrm>
          <a:prstGeom prst="rect">
            <a:avLst/>
          </a:prstGeom>
        </p:spPr>
      </p:pic>
      <p:sp>
        <p:nvSpPr>
          <p:cNvPr id="2" name="標題 1"/>
          <p:cNvSpPr>
            <a:spLocks noGrp="1"/>
          </p:cNvSpPr>
          <p:nvPr>
            <p:ph type="title"/>
          </p:nvPr>
        </p:nvSpPr>
        <p:spPr/>
        <p:txBody>
          <a:bodyPr/>
          <a:lstStyle/>
          <a:p>
            <a:r>
              <a:rPr lang="en-US" altLang="zh-TW" dirty="0" smtClean="0"/>
              <a:t>Book Recommendation</a:t>
            </a:r>
            <a:endParaRPr lang="zh-HK" altLang="en-US" dirty="0"/>
          </a:p>
        </p:txBody>
      </p:sp>
      <p:sp>
        <p:nvSpPr>
          <p:cNvPr id="4" name="投影片編號版面配置區 3"/>
          <p:cNvSpPr>
            <a:spLocks noGrp="1"/>
          </p:cNvSpPr>
          <p:nvPr>
            <p:ph type="sldNum" sz="quarter" idx="10"/>
          </p:nvPr>
        </p:nvSpPr>
        <p:spPr/>
        <p:txBody>
          <a:bodyPr/>
          <a:lstStyle/>
          <a:p>
            <a:fld id="{D57F1E4F-1CFF-5643-939E-217C01CDF565}" type="slidenum">
              <a:rPr lang="en-US" smtClean="0"/>
              <a:pPr/>
              <a:t>50</a:t>
            </a:fld>
            <a:endParaRPr lang="en-US" dirty="0"/>
          </a:p>
        </p:txBody>
      </p:sp>
      <p:sp>
        <p:nvSpPr>
          <p:cNvPr id="9" name="文字方塊 8"/>
          <p:cNvSpPr txBox="1"/>
          <p:nvPr/>
        </p:nvSpPr>
        <p:spPr>
          <a:xfrm>
            <a:off x="5345030" y="5300493"/>
            <a:ext cx="3361818" cy="338554"/>
          </a:xfrm>
          <a:prstGeom prst="rect">
            <a:avLst/>
          </a:prstGeom>
          <a:noFill/>
        </p:spPr>
        <p:txBody>
          <a:bodyPr wrap="none" rtlCol="0">
            <a:spAutoFit/>
          </a:bodyPr>
          <a:lstStyle/>
          <a:p>
            <a:r>
              <a:rPr lang="en-US" altLang="zh-TW" sz="1600" dirty="0" smtClean="0"/>
              <a:t>Source</a:t>
            </a:r>
            <a:r>
              <a:rPr lang="zh-TW" altLang="en-US" sz="1600" dirty="0" smtClean="0"/>
              <a:t>：</a:t>
            </a:r>
            <a:r>
              <a:rPr lang="en-US" altLang="zh-TW" sz="1600" dirty="0" smtClean="0">
                <a:hlinkClick r:id="rId3"/>
              </a:rPr>
              <a:t>Hong Kong Public Library</a:t>
            </a:r>
            <a:endParaRPr lang="zh-HK" altLang="en-US" sz="1600" dirty="0"/>
          </a:p>
        </p:txBody>
      </p:sp>
      <p:pic>
        <p:nvPicPr>
          <p:cNvPr id="3" name="圖片 2"/>
          <p:cNvPicPr>
            <a:picLocks noChangeAspect="1"/>
          </p:cNvPicPr>
          <p:nvPr/>
        </p:nvPicPr>
        <p:blipFill>
          <a:blip r:embed="rId4"/>
          <a:stretch>
            <a:fillRect/>
          </a:stretch>
        </p:blipFill>
        <p:spPr>
          <a:xfrm>
            <a:off x="6947489" y="2608420"/>
            <a:ext cx="1490472" cy="1490472"/>
          </a:xfrm>
          <a:prstGeom prst="rect">
            <a:avLst/>
          </a:prstGeom>
        </p:spPr>
      </p:pic>
      <p:pic>
        <p:nvPicPr>
          <p:cNvPr id="11" name="Graphic 2" descr="Books">
            <a:extLst>
              <a:ext uri="{FF2B5EF4-FFF2-40B4-BE49-F238E27FC236}">
                <a16:creationId xmlns:a16="http://schemas.microsoft.com/office/drawing/2014/main" id="{3823F495-B5DC-43EC-B704-34BDCFE66704}"/>
              </a:ext>
            </a:extLst>
          </p:cNvPr>
          <p:cNvPicPr>
            <a:picLocks noChangeAspect="1"/>
          </p:cNvPicPr>
          <p:nvPr/>
        </p:nvPicPr>
        <p:blipFill>
          <a:blip r:embed="rId5">
            <a:duotone>
              <a:prstClr val="black"/>
              <a:schemeClr val="accent5">
                <a:tint val="45000"/>
                <a:satMod val="400000"/>
              </a:schemeClr>
            </a:duotone>
            <a:extLst>
              <a:ext uri="{96DAC541-7B7A-43D3-8B79-37D633B846F1}">
                <asvg:svgBlip xmlns:asvg="http://schemas.microsoft.com/office/drawing/2016/SVG/main" xmlns="" r:embed="rId6"/>
              </a:ext>
            </a:extLst>
          </a:blip>
          <a:stretch>
            <a:fillRect/>
          </a:stretch>
        </p:blipFill>
        <p:spPr>
          <a:xfrm>
            <a:off x="1233220" y="312510"/>
            <a:ext cx="827170" cy="827170"/>
          </a:xfrm>
          <a:prstGeom prst="rect">
            <a:avLst/>
          </a:prstGeom>
        </p:spPr>
      </p:pic>
    </p:spTree>
    <p:extLst>
      <p:ext uri="{BB962C8B-B14F-4D97-AF65-F5344CB8AC3E}">
        <p14:creationId xmlns:p14="http://schemas.microsoft.com/office/powerpoint/2010/main" val="2470038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5"/>
          <p:cNvPicPr>
            <a:picLocks noChangeAspect="1"/>
          </p:cNvPicPr>
          <p:nvPr/>
        </p:nvPicPr>
        <p:blipFill rotWithShape="1">
          <a:blip r:embed="rId2"/>
          <a:srcRect l="1103" t="44394" r="50706" b="21811"/>
          <a:stretch/>
        </p:blipFill>
        <p:spPr>
          <a:xfrm>
            <a:off x="56898" y="1369435"/>
            <a:ext cx="9066082" cy="3576250"/>
          </a:xfrm>
          <a:prstGeom prst="rect">
            <a:avLst/>
          </a:prstGeom>
        </p:spPr>
      </p:pic>
      <p:sp>
        <p:nvSpPr>
          <p:cNvPr id="2" name="標題 1"/>
          <p:cNvSpPr>
            <a:spLocks noGrp="1"/>
          </p:cNvSpPr>
          <p:nvPr>
            <p:ph type="title"/>
          </p:nvPr>
        </p:nvSpPr>
        <p:spPr/>
        <p:txBody>
          <a:bodyPr/>
          <a:lstStyle/>
          <a:p>
            <a:r>
              <a:rPr lang="en-US" altLang="zh-TW" dirty="0" smtClean="0"/>
              <a:t>Book Recommendation</a:t>
            </a:r>
            <a:endParaRPr lang="zh-HK" altLang="en-US" dirty="0"/>
          </a:p>
        </p:txBody>
      </p:sp>
      <p:sp>
        <p:nvSpPr>
          <p:cNvPr id="4" name="投影片編號版面配置區 3"/>
          <p:cNvSpPr>
            <a:spLocks noGrp="1"/>
          </p:cNvSpPr>
          <p:nvPr>
            <p:ph type="sldNum" sz="quarter" idx="10"/>
          </p:nvPr>
        </p:nvSpPr>
        <p:spPr/>
        <p:txBody>
          <a:bodyPr/>
          <a:lstStyle/>
          <a:p>
            <a:fld id="{D57F1E4F-1CFF-5643-939E-217C01CDF565}" type="slidenum">
              <a:rPr lang="en-US" smtClean="0"/>
              <a:pPr/>
              <a:t>51</a:t>
            </a:fld>
            <a:endParaRPr lang="en-US" dirty="0"/>
          </a:p>
        </p:txBody>
      </p:sp>
      <p:sp>
        <p:nvSpPr>
          <p:cNvPr id="9" name="文字方塊 8"/>
          <p:cNvSpPr txBox="1"/>
          <p:nvPr/>
        </p:nvSpPr>
        <p:spPr>
          <a:xfrm>
            <a:off x="5590361" y="5217799"/>
            <a:ext cx="3419526" cy="338554"/>
          </a:xfrm>
          <a:prstGeom prst="rect">
            <a:avLst/>
          </a:prstGeom>
          <a:noFill/>
        </p:spPr>
        <p:txBody>
          <a:bodyPr wrap="none" rtlCol="0">
            <a:spAutoFit/>
          </a:bodyPr>
          <a:lstStyle/>
          <a:p>
            <a:r>
              <a:rPr lang="en-US" altLang="zh-TW" sz="1600" dirty="0" smtClean="0"/>
              <a:t>Source</a:t>
            </a:r>
            <a:r>
              <a:rPr lang="zh-TW" altLang="en-US" sz="1600" dirty="0" smtClean="0"/>
              <a:t>：</a:t>
            </a:r>
            <a:r>
              <a:rPr lang="en-US" altLang="zh-TW" sz="1600" dirty="0" smtClean="0">
                <a:hlinkClick r:id="rId3"/>
              </a:rPr>
              <a:t>Hong Kong Public Library </a:t>
            </a:r>
            <a:endParaRPr lang="zh-HK" altLang="en-US" sz="16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2469" y="2416040"/>
            <a:ext cx="1501200" cy="148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Graphic 2" descr="Books">
            <a:extLst>
              <a:ext uri="{FF2B5EF4-FFF2-40B4-BE49-F238E27FC236}">
                <a16:creationId xmlns:a16="http://schemas.microsoft.com/office/drawing/2014/main" id="{3823F495-B5DC-43EC-B704-34BDCFE66704}"/>
              </a:ext>
            </a:extLst>
          </p:cNvPr>
          <p:cNvPicPr>
            <a:picLocks noChangeAspect="1"/>
          </p:cNvPicPr>
          <p:nvPr/>
        </p:nvPicPr>
        <p:blipFill>
          <a:blip r:embed="rId5">
            <a:duotone>
              <a:prstClr val="black"/>
              <a:schemeClr val="accent5">
                <a:tint val="45000"/>
                <a:satMod val="400000"/>
              </a:schemeClr>
            </a:duotone>
            <a:extLst>
              <a:ext uri="{96DAC541-7B7A-43D3-8B79-37D633B846F1}">
                <asvg:svgBlip xmlns:asvg="http://schemas.microsoft.com/office/drawing/2016/SVG/main" xmlns="" r:embed="rId6"/>
              </a:ext>
            </a:extLst>
          </a:blip>
          <a:stretch>
            <a:fillRect/>
          </a:stretch>
        </p:blipFill>
        <p:spPr>
          <a:xfrm>
            <a:off x="1233220" y="312510"/>
            <a:ext cx="827170" cy="827170"/>
          </a:xfrm>
          <a:prstGeom prst="rect">
            <a:avLst/>
          </a:prstGeom>
        </p:spPr>
      </p:pic>
    </p:spTree>
    <p:extLst>
      <p:ext uri="{BB962C8B-B14F-4D97-AF65-F5344CB8AC3E}">
        <p14:creationId xmlns:p14="http://schemas.microsoft.com/office/powerpoint/2010/main" val="3410018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4"/>
          <p:cNvPicPr>
            <a:picLocks noChangeAspect="1"/>
          </p:cNvPicPr>
          <p:nvPr/>
        </p:nvPicPr>
        <p:blipFill rotWithShape="1">
          <a:blip r:embed="rId2"/>
          <a:srcRect l="1457" t="44939" r="50695" b="13590"/>
          <a:stretch/>
        </p:blipFill>
        <p:spPr>
          <a:xfrm>
            <a:off x="0" y="1474542"/>
            <a:ext cx="9028386" cy="4401650"/>
          </a:xfrm>
          <a:prstGeom prst="rect">
            <a:avLst/>
          </a:prstGeom>
        </p:spPr>
      </p:pic>
      <p:sp>
        <p:nvSpPr>
          <p:cNvPr id="2" name="標題 1"/>
          <p:cNvSpPr>
            <a:spLocks noGrp="1"/>
          </p:cNvSpPr>
          <p:nvPr>
            <p:ph type="title"/>
          </p:nvPr>
        </p:nvSpPr>
        <p:spPr/>
        <p:txBody>
          <a:bodyPr/>
          <a:lstStyle/>
          <a:p>
            <a:r>
              <a:rPr lang="en-US" altLang="zh-TW" dirty="0" smtClean="0"/>
              <a:t>Book Recommendation</a:t>
            </a:r>
            <a:endParaRPr lang="zh-HK" altLang="en-US" dirty="0"/>
          </a:p>
        </p:txBody>
      </p:sp>
      <p:sp>
        <p:nvSpPr>
          <p:cNvPr id="4" name="投影片編號版面配置區 3"/>
          <p:cNvSpPr>
            <a:spLocks noGrp="1"/>
          </p:cNvSpPr>
          <p:nvPr>
            <p:ph type="sldNum" sz="quarter" idx="10"/>
          </p:nvPr>
        </p:nvSpPr>
        <p:spPr/>
        <p:txBody>
          <a:bodyPr/>
          <a:lstStyle/>
          <a:p>
            <a:fld id="{D57F1E4F-1CFF-5643-939E-217C01CDF565}" type="slidenum">
              <a:rPr lang="en-US" smtClean="0"/>
              <a:pPr/>
              <a:t>52</a:t>
            </a:fld>
            <a:endParaRPr lang="en-US" dirty="0"/>
          </a:p>
        </p:txBody>
      </p:sp>
      <p:sp>
        <p:nvSpPr>
          <p:cNvPr id="9" name="文字方塊 8"/>
          <p:cNvSpPr txBox="1"/>
          <p:nvPr/>
        </p:nvSpPr>
        <p:spPr>
          <a:xfrm>
            <a:off x="5608860" y="5852329"/>
            <a:ext cx="3419526" cy="338554"/>
          </a:xfrm>
          <a:prstGeom prst="rect">
            <a:avLst/>
          </a:prstGeom>
          <a:noFill/>
        </p:spPr>
        <p:txBody>
          <a:bodyPr wrap="none" rtlCol="0">
            <a:spAutoFit/>
          </a:bodyPr>
          <a:lstStyle/>
          <a:p>
            <a:r>
              <a:rPr lang="en-US" altLang="zh-TW" sz="1600" dirty="0" smtClean="0"/>
              <a:t>Source</a:t>
            </a:r>
            <a:r>
              <a:rPr lang="zh-TW" altLang="en-US" sz="1600" dirty="0" smtClean="0"/>
              <a:t>：</a:t>
            </a:r>
            <a:r>
              <a:rPr lang="en-US" altLang="zh-TW" sz="1600" dirty="0" smtClean="0">
                <a:hlinkClick r:id="rId3"/>
              </a:rPr>
              <a:t>Hong Kong Public Library </a:t>
            </a:r>
            <a:endParaRPr lang="zh-HK" altLang="en-US" sz="1600" dirty="0"/>
          </a:p>
        </p:txBody>
      </p:sp>
      <p:pic>
        <p:nvPicPr>
          <p:cNvPr id="6" name="圖片 5"/>
          <p:cNvPicPr>
            <a:picLocks noChangeAspect="1"/>
          </p:cNvPicPr>
          <p:nvPr/>
        </p:nvPicPr>
        <p:blipFill>
          <a:blip r:embed="rId4"/>
          <a:stretch>
            <a:fillRect/>
          </a:stretch>
        </p:blipFill>
        <p:spPr>
          <a:xfrm>
            <a:off x="7331964" y="2132342"/>
            <a:ext cx="1490472" cy="1490472"/>
          </a:xfrm>
          <a:prstGeom prst="rect">
            <a:avLst/>
          </a:prstGeom>
        </p:spPr>
      </p:pic>
      <p:pic>
        <p:nvPicPr>
          <p:cNvPr id="11" name="Graphic 2" descr="Books">
            <a:extLst>
              <a:ext uri="{FF2B5EF4-FFF2-40B4-BE49-F238E27FC236}">
                <a16:creationId xmlns:a16="http://schemas.microsoft.com/office/drawing/2014/main" id="{3823F495-B5DC-43EC-B704-34BDCFE66704}"/>
              </a:ext>
            </a:extLst>
          </p:cNvPr>
          <p:cNvPicPr>
            <a:picLocks noChangeAspect="1"/>
          </p:cNvPicPr>
          <p:nvPr/>
        </p:nvPicPr>
        <p:blipFill>
          <a:blip r:embed="rId5">
            <a:duotone>
              <a:prstClr val="black"/>
              <a:schemeClr val="accent5">
                <a:tint val="45000"/>
                <a:satMod val="400000"/>
              </a:schemeClr>
            </a:duotone>
            <a:extLst>
              <a:ext uri="{96DAC541-7B7A-43D3-8B79-37D633B846F1}">
                <asvg:svgBlip xmlns:asvg="http://schemas.microsoft.com/office/drawing/2016/SVG/main" xmlns="" r:embed="rId6"/>
              </a:ext>
            </a:extLst>
          </a:blip>
          <a:stretch>
            <a:fillRect/>
          </a:stretch>
        </p:blipFill>
        <p:spPr>
          <a:xfrm>
            <a:off x="1233220" y="312510"/>
            <a:ext cx="827170" cy="827170"/>
          </a:xfrm>
          <a:prstGeom prst="rect">
            <a:avLst/>
          </a:prstGeom>
        </p:spPr>
      </p:pic>
    </p:spTree>
    <p:extLst>
      <p:ext uri="{BB962C8B-B14F-4D97-AF65-F5344CB8AC3E}">
        <p14:creationId xmlns:p14="http://schemas.microsoft.com/office/powerpoint/2010/main" val="711160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6"/>
          <p:cNvPicPr>
            <a:picLocks noChangeAspect="1"/>
          </p:cNvPicPr>
          <p:nvPr/>
        </p:nvPicPr>
        <p:blipFill rotWithShape="1">
          <a:blip r:embed="rId2"/>
          <a:srcRect l="1064" t="43710" r="45000" b="19904"/>
          <a:stretch/>
        </p:blipFill>
        <p:spPr>
          <a:xfrm>
            <a:off x="0" y="1499303"/>
            <a:ext cx="9122490" cy="3461580"/>
          </a:xfrm>
          <a:prstGeom prst="rect">
            <a:avLst/>
          </a:prstGeom>
        </p:spPr>
      </p:pic>
      <p:sp>
        <p:nvSpPr>
          <p:cNvPr id="4" name="投影片編號版面配置區 3"/>
          <p:cNvSpPr>
            <a:spLocks noGrp="1"/>
          </p:cNvSpPr>
          <p:nvPr>
            <p:ph type="sldNum" sz="quarter" idx="10"/>
          </p:nvPr>
        </p:nvSpPr>
        <p:spPr/>
        <p:txBody>
          <a:bodyPr/>
          <a:lstStyle/>
          <a:p>
            <a:fld id="{D57F1E4F-1CFF-5643-939E-217C01CDF565}" type="slidenum">
              <a:rPr lang="en-US" smtClean="0"/>
              <a:pPr/>
              <a:t>53</a:t>
            </a:fld>
            <a:endParaRPr lang="en-US" dirty="0"/>
          </a:p>
        </p:txBody>
      </p:sp>
      <p:sp>
        <p:nvSpPr>
          <p:cNvPr id="9" name="文字方塊 8"/>
          <p:cNvSpPr txBox="1"/>
          <p:nvPr/>
        </p:nvSpPr>
        <p:spPr>
          <a:xfrm>
            <a:off x="5338163" y="5139285"/>
            <a:ext cx="3361818" cy="338554"/>
          </a:xfrm>
          <a:prstGeom prst="rect">
            <a:avLst/>
          </a:prstGeom>
          <a:noFill/>
        </p:spPr>
        <p:txBody>
          <a:bodyPr wrap="none" rtlCol="0">
            <a:spAutoFit/>
          </a:bodyPr>
          <a:lstStyle/>
          <a:p>
            <a:r>
              <a:rPr lang="en-US" altLang="zh-TW" sz="1600" dirty="0" smtClean="0"/>
              <a:t>Source</a:t>
            </a:r>
            <a:r>
              <a:rPr lang="zh-TW" altLang="en-US" sz="1600" dirty="0" smtClean="0"/>
              <a:t>：</a:t>
            </a:r>
            <a:r>
              <a:rPr lang="en-US" altLang="zh-TW" sz="1600" dirty="0" smtClean="0">
                <a:hlinkClick r:id="rId3"/>
              </a:rPr>
              <a:t>Hong Kong Public Library</a:t>
            </a:r>
            <a:endParaRPr lang="zh-HK" altLang="en-US" sz="1600" dirty="0"/>
          </a:p>
        </p:txBody>
      </p:sp>
      <p:sp>
        <p:nvSpPr>
          <p:cNvPr id="10" name="標題 1"/>
          <p:cNvSpPr>
            <a:spLocks noGrp="1"/>
          </p:cNvSpPr>
          <p:nvPr>
            <p:ph type="title"/>
          </p:nvPr>
        </p:nvSpPr>
        <p:spPr>
          <a:xfrm>
            <a:off x="990600" y="447675"/>
            <a:ext cx="7086600" cy="487363"/>
          </a:xfrm>
        </p:spPr>
        <p:txBody>
          <a:bodyPr/>
          <a:lstStyle/>
          <a:p>
            <a:r>
              <a:rPr lang="en-US" altLang="zh-TW" dirty="0" smtClean="0"/>
              <a:t>Book Recommendation</a:t>
            </a:r>
            <a:endParaRPr lang="zh-HK" altLang="en-US" dirty="0"/>
          </a:p>
        </p:txBody>
      </p:sp>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1109" y="2611189"/>
            <a:ext cx="1490472" cy="1490472"/>
          </a:xfrm>
          <a:prstGeom prst="rect">
            <a:avLst/>
          </a:prstGeom>
        </p:spPr>
      </p:pic>
      <p:pic>
        <p:nvPicPr>
          <p:cNvPr id="8" name="Graphic 2" descr="Books">
            <a:extLst>
              <a:ext uri="{FF2B5EF4-FFF2-40B4-BE49-F238E27FC236}">
                <a16:creationId xmlns:a16="http://schemas.microsoft.com/office/drawing/2014/main" id="{3823F495-B5DC-43EC-B704-34BDCFE66704}"/>
              </a:ext>
            </a:extLst>
          </p:cNvPr>
          <p:cNvPicPr>
            <a:picLocks noChangeAspect="1"/>
          </p:cNvPicPr>
          <p:nvPr/>
        </p:nvPicPr>
        <p:blipFill>
          <a:blip r:embed="rId5">
            <a:duotone>
              <a:prstClr val="black"/>
              <a:schemeClr val="accent5">
                <a:tint val="45000"/>
                <a:satMod val="400000"/>
              </a:schemeClr>
            </a:duotone>
            <a:extLst>
              <a:ext uri="{96DAC541-7B7A-43D3-8B79-37D633B846F1}">
                <asvg:svgBlip xmlns:asvg="http://schemas.microsoft.com/office/drawing/2016/SVG/main" xmlns="" r:embed="rId6"/>
              </a:ext>
            </a:extLst>
          </a:blip>
          <a:stretch>
            <a:fillRect/>
          </a:stretch>
        </p:blipFill>
        <p:spPr>
          <a:xfrm>
            <a:off x="1233220" y="312510"/>
            <a:ext cx="827170" cy="827170"/>
          </a:xfrm>
          <a:prstGeom prst="rect">
            <a:avLst/>
          </a:prstGeom>
        </p:spPr>
      </p:pic>
    </p:spTree>
    <p:extLst>
      <p:ext uri="{BB962C8B-B14F-4D97-AF65-F5344CB8AC3E}">
        <p14:creationId xmlns:p14="http://schemas.microsoft.com/office/powerpoint/2010/main" val="153210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5"/>
          <p:cNvPicPr>
            <a:picLocks noChangeAspect="1"/>
          </p:cNvPicPr>
          <p:nvPr/>
        </p:nvPicPr>
        <p:blipFill rotWithShape="1">
          <a:blip r:embed="rId2"/>
          <a:srcRect l="1474" t="45036" r="58937" b="21546"/>
          <a:stretch/>
        </p:blipFill>
        <p:spPr>
          <a:xfrm>
            <a:off x="84950" y="1558623"/>
            <a:ext cx="7586133" cy="3601955"/>
          </a:xfrm>
          <a:prstGeom prst="rect">
            <a:avLst/>
          </a:prstGeom>
        </p:spPr>
      </p:pic>
      <p:sp>
        <p:nvSpPr>
          <p:cNvPr id="4" name="投影片編號版面配置區 3"/>
          <p:cNvSpPr>
            <a:spLocks noGrp="1"/>
          </p:cNvSpPr>
          <p:nvPr>
            <p:ph type="sldNum" sz="quarter" idx="10"/>
          </p:nvPr>
        </p:nvSpPr>
        <p:spPr/>
        <p:txBody>
          <a:bodyPr/>
          <a:lstStyle/>
          <a:p>
            <a:fld id="{D57F1E4F-1CFF-5643-939E-217C01CDF565}" type="slidenum">
              <a:rPr lang="en-US" smtClean="0"/>
              <a:pPr/>
              <a:t>54</a:t>
            </a:fld>
            <a:endParaRPr lang="en-US" dirty="0"/>
          </a:p>
        </p:txBody>
      </p:sp>
      <p:sp>
        <p:nvSpPr>
          <p:cNvPr id="9" name="文字方塊 8"/>
          <p:cNvSpPr txBox="1"/>
          <p:nvPr/>
        </p:nvSpPr>
        <p:spPr>
          <a:xfrm>
            <a:off x="5545951" y="5325245"/>
            <a:ext cx="3361818" cy="338554"/>
          </a:xfrm>
          <a:prstGeom prst="rect">
            <a:avLst/>
          </a:prstGeom>
          <a:noFill/>
        </p:spPr>
        <p:txBody>
          <a:bodyPr wrap="none" rtlCol="0">
            <a:spAutoFit/>
          </a:bodyPr>
          <a:lstStyle/>
          <a:p>
            <a:r>
              <a:rPr lang="en-US" altLang="zh-TW" sz="1600" dirty="0" smtClean="0"/>
              <a:t>Source</a:t>
            </a:r>
            <a:r>
              <a:rPr lang="zh-TW" altLang="en-US" sz="1600" dirty="0" smtClean="0"/>
              <a:t>：</a:t>
            </a:r>
            <a:r>
              <a:rPr lang="en-US" altLang="zh-TW" sz="1600" dirty="0" smtClean="0">
                <a:hlinkClick r:id="rId3"/>
              </a:rPr>
              <a:t>Hong Kong Public Library</a:t>
            </a:r>
            <a:endParaRPr lang="zh-HK" altLang="en-US" sz="1600" dirty="0"/>
          </a:p>
        </p:txBody>
      </p:sp>
      <p:pic>
        <p:nvPicPr>
          <p:cNvPr id="7" name="圖片 6"/>
          <p:cNvPicPr>
            <a:picLocks noChangeAspect="1"/>
          </p:cNvPicPr>
          <p:nvPr/>
        </p:nvPicPr>
        <p:blipFill>
          <a:blip r:embed="rId4"/>
          <a:stretch>
            <a:fillRect/>
          </a:stretch>
        </p:blipFill>
        <p:spPr>
          <a:xfrm>
            <a:off x="7121756" y="3358750"/>
            <a:ext cx="1490472" cy="1490472"/>
          </a:xfrm>
          <a:prstGeom prst="rect">
            <a:avLst/>
          </a:prstGeom>
        </p:spPr>
      </p:pic>
      <p:pic>
        <p:nvPicPr>
          <p:cNvPr id="8" name="Graphic 2" descr="Books">
            <a:extLst>
              <a:ext uri="{FF2B5EF4-FFF2-40B4-BE49-F238E27FC236}">
                <a16:creationId xmlns:a16="http://schemas.microsoft.com/office/drawing/2014/main" id="{3823F495-B5DC-43EC-B704-34BDCFE66704}"/>
              </a:ext>
            </a:extLst>
          </p:cNvPr>
          <p:cNvPicPr>
            <a:picLocks noChangeAspect="1"/>
          </p:cNvPicPr>
          <p:nvPr/>
        </p:nvPicPr>
        <p:blipFill>
          <a:blip r:embed="rId5">
            <a:duotone>
              <a:prstClr val="black"/>
              <a:schemeClr val="accent5">
                <a:tint val="45000"/>
                <a:satMod val="400000"/>
              </a:schemeClr>
            </a:duotone>
            <a:extLst>
              <a:ext uri="{96DAC541-7B7A-43D3-8B79-37D633B846F1}">
                <asvg:svgBlip xmlns:asvg="http://schemas.microsoft.com/office/drawing/2016/SVG/main" xmlns="" r:embed="rId6"/>
              </a:ext>
            </a:extLst>
          </a:blip>
          <a:stretch>
            <a:fillRect/>
          </a:stretch>
        </p:blipFill>
        <p:spPr>
          <a:xfrm>
            <a:off x="1233220" y="312510"/>
            <a:ext cx="827170" cy="827170"/>
          </a:xfrm>
          <a:prstGeom prst="rect">
            <a:avLst/>
          </a:prstGeom>
        </p:spPr>
      </p:pic>
      <p:sp>
        <p:nvSpPr>
          <p:cNvPr id="13" name="標題 1"/>
          <p:cNvSpPr>
            <a:spLocks noGrp="1"/>
          </p:cNvSpPr>
          <p:nvPr>
            <p:ph type="title"/>
          </p:nvPr>
        </p:nvSpPr>
        <p:spPr>
          <a:xfrm>
            <a:off x="990600" y="447675"/>
            <a:ext cx="7086600" cy="487363"/>
          </a:xfrm>
        </p:spPr>
        <p:txBody>
          <a:bodyPr/>
          <a:lstStyle/>
          <a:p>
            <a:r>
              <a:rPr lang="en-US" altLang="zh-TW" dirty="0" smtClean="0"/>
              <a:t>Book Recommendation</a:t>
            </a:r>
            <a:endParaRPr lang="zh-HK" altLang="en-US" dirty="0"/>
          </a:p>
        </p:txBody>
      </p:sp>
    </p:spTree>
    <p:extLst>
      <p:ext uri="{BB962C8B-B14F-4D97-AF65-F5344CB8AC3E}">
        <p14:creationId xmlns:p14="http://schemas.microsoft.com/office/powerpoint/2010/main" val="4125730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Reference</a:t>
            </a:r>
            <a:endParaRPr lang="zh-HK" altLang="en-US" dirty="0"/>
          </a:p>
        </p:txBody>
      </p:sp>
      <p:sp>
        <p:nvSpPr>
          <p:cNvPr id="3" name="內容版面配置區 2"/>
          <p:cNvSpPr>
            <a:spLocks noGrp="1"/>
          </p:cNvSpPr>
          <p:nvPr>
            <p:ph idx="1"/>
          </p:nvPr>
        </p:nvSpPr>
        <p:spPr>
          <a:xfrm>
            <a:off x="533400" y="1159605"/>
            <a:ext cx="8191500" cy="5105400"/>
          </a:xfrm>
        </p:spPr>
        <p:txBody>
          <a:bodyPr/>
          <a:lstStyle/>
          <a:p>
            <a:r>
              <a:rPr lang="en-US" altLang="zh-TW" dirty="0" smtClean="0"/>
              <a:t>Hong Kong Economy</a:t>
            </a:r>
          </a:p>
          <a:p>
            <a:pPr lvl="1"/>
            <a:r>
              <a:rPr lang="en-US" altLang="zh-HK" sz="2000" dirty="0">
                <a:hlinkClick r:id="rId2"/>
              </a:rPr>
              <a:t>https://www.hkeconomy.gov.hk/en/situation/index.htm </a:t>
            </a:r>
            <a:endParaRPr lang="en-US" altLang="zh-HK" sz="2000" dirty="0"/>
          </a:p>
          <a:p>
            <a:pPr marL="342900" lvl="1" indent="-342900">
              <a:buClr>
                <a:schemeClr val="tx2"/>
              </a:buClr>
              <a:buFont typeface="Wingdings" pitchFamily="2" charset="2"/>
              <a:buChar char="v"/>
            </a:pPr>
            <a:r>
              <a:rPr lang="en-US" altLang="zh-TW" sz="2800" dirty="0">
                <a:ea typeface="+mn-ea"/>
                <a:cs typeface="+mn-cs"/>
              </a:rPr>
              <a:t>Census and </a:t>
            </a:r>
            <a:r>
              <a:rPr lang="en-US" altLang="zh-TW" sz="2800" dirty="0" smtClean="0">
                <a:ea typeface="+mn-ea"/>
                <a:cs typeface="+mn-cs"/>
              </a:rPr>
              <a:t>Statistics </a:t>
            </a:r>
            <a:r>
              <a:rPr lang="en-US" altLang="zh-TW" sz="2800" dirty="0">
                <a:ea typeface="+mn-ea"/>
                <a:cs typeface="+mn-cs"/>
              </a:rPr>
              <a:t>Department, HKSAR</a:t>
            </a:r>
          </a:p>
          <a:p>
            <a:pPr lvl="1"/>
            <a:r>
              <a:rPr lang="en-US" altLang="zh-HK" sz="2000" dirty="0">
                <a:hlinkClick r:id="rId3"/>
              </a:rPr>
              <a:t>https://</a:t>
            </a:r>
            <a:r>
              <a:rPr lang="en-US" altLang="zh-HK" sz="2000" dirty="0" smtClean="0">
                <a:hlinkClick r:id="rId3"/>
              </a:rPr>
              <a:t>www.censtatd.gov.hk/home/index.jsp</a:t>
            </a:r>
            <a:endParaRPr lang="en-US" altLang="zh-HK" sz="2000" dirty="0" smtClean="0"/>
          </a:p>
          <a:p>
            <a:pPr marL="342900" lvl="1" indent="-342900">
              <a:buClr>
                <a:schemeClr val="tx2"/>
              </a:buClr>
              <a:buFont typeface="Wingdings" pitchFamily="2" charset="2"/>
              <a:buChar char="v"/>
            </a:pPr>
            <a:r>
              <a:rPr lang="en-US" altLang="zh-TW" sz="2800" dirty="0">
                <a:ea typeface="+mn-ea"/>
                <a:cs typeface="+mn-cs"/>
              </a:rPr>
              <a:t>Trade and Industry Department</a:t>
            </a:r>
          </a:p>
          <a:p>
            <a:pPr lvl="1"/>
            <a:r>
              <a:rPr lang="en-US" altLang="zh-HK" sz="2000" dirty="0">
                <a:hlinkClick r:id="rId4"/>
              </a:rPr>
              <a:t>https://</a:t>
            </a:r>
            <a:r>
              <a:rPr lang="en-US" altLang="zh-HK" sz="2000" dirty="0" smtClean="0">
                <a:hlinkClick r:id="rId4"/>
              </a:rPr>
              <a:t>www.tid.gov.hk/eindex.html</a:t>
            </a:r>
            <a:endParaRPr lang="en-US" altLang="zh-HK" sz="2000" dirty="0" smtClean="0"/>
          </a:p>
          <a:p>
            <a:r>
              <a:rPr lang="en-US" altLang="zh-TW" dirty="0" smtClean="0"/>
              <a:t>Hong Kong Public Library</a:t>
            </a:r>
          </a:p>
          <a:p>
            <a:pPr lvl="1"/>
            <a:r>
              <a:rPr lang="en-US" altLang="zh-HK" sz="2000" dirty="0">
                <a:hlinkClick r:id="rId5"/>
              </a:rPr>
              <a:t>https://</a:t>
            </a:r>
            <a:r>
              <a:rPr lang="en-US" altLang="zh-HK" sz="2000" dirty="0" smtClean="0">
                <a:hlinkClick r:id="rId5"/>
              </a:rPr>
              <a:t>www.hkpl.gov.hk/en/index.html</a:t>
            </a:r>
            <a:endParaRPr lang="en-US" altLang="zh-HK" sz="2000" dirty="0" smtClean="0"/>
          </a:p>
          <a:p>
            <a:r>
              <a:rPr lang="en-US" altLang="zh-TW" dirty="0" smtClean="0"/>
              <a:t>Hong Kong Trade Development Council</a:t>
            </a:r>
            <a:endParaRPr lang="en-US" altLang="zh-TW" dirty="0"/>
          </a:p>
          <a:p>
            <a:pPr lvl="1"/>
            <a:r>
              <a:rPr lang="en-US" altLang="zh-HK" sz="2000" dirty="0">
                <a:hlinkClick r:id="rId6"/>
              </a:rPr>
              <a:t>https://</a:t>
            </a:r>
            <a:r>
              <a:rPr lang="en-US" altLang="zh-HK" sz="2000" dirty="0" smtClean="0">
                <a:hlinkClick r:id="rId6"/>
              </a:rPr>
              <a:t>research.hktdc.com/en/data-and-profiles/market-profiles/hong-kong</a:t>
            </a:r>
            <a:endParaRPr lang="en-US" altLang="zh-TW" sz="2000" dirty="0"/>
          </a:p>
        </p:txBody>
      </p:sp>
      <p:sp>
        <p:nvSpPr>
          <p:cNvPr id="4" name="投影片編號版面配置區 3"/>
          <p:cNvSpPr>
            <a:spLocks noGrp="1"/>
          </p:cNvSpPr>
          <p:nvPr>
            <p:ph type="sldNum" sz="quarter" idx="10"/>
          </p:nvPr>
        </p:nvSpPr>
        <p:spPr/>
        <p:txBody>
          <a:bodyPr/>
          <a:lstStyle/>
          <a:p>
            <a:fld id="{D57F1E4F-1CFF-5643-939E-217C01CDF565}" type="slidenum">
              <a:rPr lang="en-US" smtClean="0"/>
              <a:pPr/>
              <a:t>55</a:t>
            </a:fld>
            <a:endParaRPr lang="en-US" dirty="0"/>
          </a:p>
        </p:txBody>
      </p:sp>
    </p:spTree>
    <p:extLst>
      <p:ext uri="{BB962C8B-B14F-4D97-AF65-F5344CB8AC3E}">
        <p14:creationId xmlns:p14="http://schemas.microsoft.com/office/powerpoint/2010/main" val="924970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281999"/>
            <a:ext cx="7886700" cy="1325563"/>
          </a:xfrm>
        </p:spPr>
        <p:txBody>
          <a:bodyPr>
            <a:normAutofit fontScale="90000"/>
          </a:bodyPr>
          <a:lstStyle/>
          <a:p>
            <a:r>
              <a:rPr lang="en-US" altLang="zh-TW" dirty="0" smtClean="0"/>
              <a:t>A. </a:t>
            </a:r>
            <a:r>
              <a:rPr lang="en-US" altLang="zh-TW" dirty="0"/>
              <a:t>Open and </a:t>
            </a:r>
            <a:r>
              <a:rPr lang="en-US" altLang="zh-TW" dirty="0" smtClean="0"/>
              <a:t>externally oriented </a:t>
            </a:r>
            <a:r>
              <a:rPr lang="en-US" altLang="zh-TW" dirty="0"/>
              <a:t>economy</a:t>
            </a:r>
            <a:br>
              <a:rPr lang="en-US" altLang="zh-TW" dirty="0"/>
            </a:br>
            <a:endParaRPr lang="zh-HK" altLang="en-US" dirty="0"/>
          </a:p>
        </p:txBody>
      </p:sp>
      <p:sp>
        <p:nvSpPr>
          <p:cNvPr id="3" name="投影片編號版面配置區 2"/>
          <p:cNvSpPr>
            <a:spLocks noGrp="1"/>
          </p:cNvSpPr>
          <p:nvPr>
            <p:ph type="sldNum" sz="quarter" idx="10"/>
          </p:nvPr>
        </p:nvSpPr>
        <p:spPr/>
        <p:txBody>
          <a:bodyPr/>
          <a:lstStyle/>
          <a:p>
            <a:fld id="{D57F1E4F-1CFF-5643-939E-217C01CDF565}" type="slidenum">
              <a:rPr lang="en-US" smtClean="0"/>
              <a:pPr/>
              <a:t>6</a:t>
            </a:fld>
            <a:endParaRPr lang="en-US" dirty="0"/>
          </a:p>
        </p:txBody>
      </p:sp>
      <p:sp>
        <p:nvSpPr>
          <p:cNvPr id="6" name="文字方塊 5"/>
          <p:cNvSpPr txBox="1"/>
          <p:nvPr/>
        </p:nvSpPr>
        <p:spPr>
          <a:xfrm>
            <a:off x="2049698" y="6198127"/>
            <a:ext cx="4845942" cy="338554"/>
          </a:xfrm>
          <a:prstGeom prst="rect">
            <a:avLst/>
          </a:prstGeom>
          <a:noFill/>
        </p:spPr>
        <p:txBody>
          <a:bodyPr wrap="none" rtlCol="0">
            <a:spAutoFit/>
          </a:bodyPr>
          <a:lstStyle/>
          <a:p>
            <a:r>
              <a:rPr lang="en-US" altLang="zh-TW" sz="1600" dirty="0" smtClean="0"/>
              <a:t>Source</a:t>
            </a:r>
            <a:r>
              <a:rPr lang="zh-TW" altLang="en-US" sz="1600" dirty="0" smtClean="0"/>
              <a:t>：</a:t>
            </a:r>
            <a:r>
              <a:rPr lang="en-US" altLang="zh-TW" sz="1600" dirty="0" smtClean="0"/>
              <a:t>TheGlobalEconomy.com, The World Bank</a:t>
            </a:r>
            <a:endParaRPr lang="zh-HK" altLang="en-US" sz="1600" dirty="0"/>
          </a:p>
        </p:txBody>
      </p:sp>
      <p:sp>
        <p:nvSpPr>
          <p:cNvPr id="7" name="內容版面配置區 2"/>
          <p:cNvSpPr txBox="1">
            <a:spLocks/>
          </p:cNvSpPr>
          <p:nvPr/>
        </p:nvSpPr>
        <p:spPr bwMode="gray">
          <a:xfrm>
            <a:off x="588475" y="1020322"/>
            <a:ext cx="8008356" cy="21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1" fontAlgn="base" hangingPunct="1">
              <a:spcBef>
                <a:spcPct val="20000"/>
              </a:spcBef>
              <a:spcAft>
                <a:spcPct val="0"/>
              </a:spcAft>
              <a:buClr>
                <a:schemeClr val="accent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r>
              <a:rPr lang="en-US" altLang="zh-TW" sz="1800" dirty="0" smtClean="0"/>
              <a:t>Hong Kong economy is externally oriented. According to the Basic Law</a:t>
            </a:r>
            <a:r>
              <a:rPr lang="en-US" altLang="zh-TW" sz="1800" dirty="0"/>
              <a:t>, </a:t>
            </a:r>
            <a:r>
              <a:rPr lang="en-US" altLang="zh-TW" sz="1800" dirty="0" smtClean="0"/>
              <a:t>Hong Kong </a:t>
            </a:r>
            <a:r>
              <a:rPr lang="en-US" altLang="zh-TW" sz="1800" dirty="0"/>
              <a:t>shall pursue the policy of free trade and safeguard the free movement of goods, intangible assets and capital</a:t>
            </a:r>
            <a:r>
              <a:rPr lang="en-US" altLang="zh-TW" sz="1800" dirty="0" smtClean="0"/>
              <a:t>.</a:t>
            </a:r>
          </a:p>
          <a:p>
            <a:pPr algn="just"/>
            <a:r>
              <a:rPr lang="en-US" altLang="zh-TW" sz="1800" dirty="0" smtClean="0"/>
              <a:t>Refer to the </a:t>
            </a:r>
            <a:r>
              <a:rPr lang="en-US" altLang="zh-TW" sz="1800" dirty="0" smtClean="0"/>
              <a:t>figure </a:t>
            </a:r>
            <a:r>
              <a:rPr lang="en-US" altLang="zh-TW" sz="1800" dirty="0" smtClean="0"/>
              <a:t>below, Hong Kong’s total trade value (value of exports + value of imports)</a:t>
            </a:r>
            <a:r>
              <a:rPr lang="zh-TW" altLang="en-US" sz="1800" dirty="0" smtClean="0"/>
              <a:t> </a:t>
            </a:r>
            <a:r>
              <a:rPr lang="en-US" altLang="zh-TW" sz="1800" dirty="0" smtClean="0"/>
              <a:t>were more than two times of the GDP in the past 20 years. </a:t>
            </a:r>
          </a:p>
          <a:p>
            <a:pPr defTabSz="914400"/>
            <a:endParaRPr lang="zh-HK" altLang="en-US" sz="1800" kern="0" dirty="0"/>
          </a:p>
        </p:txBody>
      </p:sp>
      <p:pic>
        <p:nvPicPr>
          <p:cNvPr id="5" name="圖片 4"/>
          <p:cNvPicPr>
            <a:picLocks noChangeAspect="1"/>
          </p:cNvPicPr>
          <p:nvPr/>
        </p:nvPicPr>
        <p:blipFill rotWithShape="1">
          <a:blip r:embed="rId2"/>
          <a:srcRect t="3372" r="2254" b="1587"/>
          <a:stretch/>
        </p:blipFill>
        <p:spPr>
          <a:xfrm>
            <a:off x="2419957" y="2942705"/>
            <a:ext cx="4645862" cy="3050772"/>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0498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65126"/>
            <a:ext cx="7886700" cy="1084983"/>
          </a:xfrm>
        </p:spPr>
        <p:txBody>
          <a:bodyPr>
            <a:normAutofit fontScale="90000"/>
          </a:bodyPr>
          <a:lstStyle/>
          <a:p>
            <a:r>
              <a:rPr lang="en-US" altLang="zh-TW" dirty="0" smtClean="0"/>
              <a:t>A. </a:t>
            </a:r>
            <a:r>
              <a:rPr lang="en-US" altLang="zh-TW" dirty="0"/>
              <a:t>Open and externally oriented economy</a:t>
            </a:r>
            <a:br>
              <a:rPr lang="en-US" altLang="zh-TW" dirty="0"/>
            </a:br>
            <a:endParaRPr lang="zh-HK" altLang="en-US" dirty="0"/>
          </a:p>
        </p:txBody>
      </p:sp>
      <p:sp>
        <p:nvSpPr>
          <p:cNvPr id="3" name="內容版面配置區 2"/>
          <p:cNvSpPr>
            <a:spLocks noGrp="1"/>
          </p:cNvSpPr>
          <p:nvPr>
            <p:ph idx="1"/>
          </p:nvPr>
        </p:nvSpPr>
        <p:spPr>
          <a:xfrm>
            <a:off x="628650" y="1083685"/>
            <a:ext cx="7886700" cy="732848"/>
          </a:xfrm>
        </p:spPr>
        <p:txBody>
          <a:bodyPr>
            <a:normAutofit/>
          </a:bodyPr>
          <a:lstStyle/>
          <a:p>
            <a:r>
              <a:rPr lang="en-US" altLang="zh-TW" sz="1800" dirty="0"/>
              <a:t>Hong Kong was the world's 7th largest trading entity in goods in 2018 </a:t>
            </a:r>
            <a:endParaRPr lang="zh-HK" altLang="en-US" sz="1800" dirty="0"/>
          </a:p>
        </p:txBody>
      </p:sp>
      <p:sp>
        <p:nvSpPr>
          <p:cNvPr id="4" name="投影片編號版面配置區 3"/>
          <p:cNvSpPr>
            <a:spLocks noGrp="1"/>
          </p:cNvSpPr>
          <p:nvPr>
            <p:ph type="sldNum" sz="quarter" idx="10"/>
          </p:nvPr>
        </p:nvSpPr>
        <p:spPr/>
        <p:txBody>
          <a:bodyPr/>
          <a:lstStyle/>
          <a:p>
            <a:fld id="{D57F1E4F-1CFF-5643-939E-217C01CDF565}" type="slidenum">
              <a:rPr lang="en-US" smtClean="0"/>
              <a:pPr/>
              <a:t>7</a:t>
            </a:fld>
            <a:endParaRPr lang="en-US" dirty="0"/>
          </a:p>
        </p:txBody>
      </p:sp>
      <p:sp>
        <p:nvSpPr>
          <p:cNvPr id="6" name="文字方塊 5"/>
          <p:cNvSpPr txBox="1"/>
          <p:nvPr/>
        </p:nvSpPr>
        <p:spPr>
          <a:xfrm>
            <a:off x="3820562" y="6195352"/>
            <a:ext cx="4343882" cy="369332"/>
          </a:xfrm>
          <a:prstGeom prst="rect">
            <a:avLst/>
          </a:prstGeom>
          <a:noFill/>
        </p:spPr>
        <p:txBody>
          <a:bodyPr wrap="none" rtlCol="0">
            <a:spAutoFit/>
          </a:bodyPr>
          <a:lstStyle/>
          <a:p>
            <a:pPr algn="ctr"/>
            <a:r>
              <a:rPr lang="en-US" altLang="zh-TW" dirty="0" smtClean="0"/>
              <a:t>Source</a:t>
            </a:r>
            <a:r>
              <a:rPr lang="zh-TW" altLang="en-US" dirty="0" smtClean="0"/>
              <a:t>：</a:t>
            </a:r>
            <a:r>
              <a:rPr lang="en-US" altLang="zh-TW" dirty="0" smtClean="0">
                <a:solidFill>
                  <a:srgbClr val="0000FF"/>
                </a:solidFill>
                <a:hlinkClick r:id="rId2"/>
              </a:rPr>
              <a:t>Trade and Industry Department</a:t>
            </a:r>
            <a:endParaRPr lang="zh-HK" altLang="en-US" dirty="0">
              <a:solidFill>
                <a:srgbClr val="0000FF"/>
              </a:solidFill>
            </a:endParaRPr>
          </a:p>
        </p:txBody>
      </p:sp>
      <p:pic>
        <p:nvPicPr>
          <p:cNvPr id="7" name="圖片 6"/>
          <p:cNvPicPr>
            <a:picLocks noChangeAspect="1"/>
          </p:cNvPicPr>
          <p:nvPr/>
        </p:nvPicPr>
        <p:blipFill>
          <a:blip r:embed="rId3"/>
          <a:stretch>
            <a:fillRect/>
          </a:stretch>
        </p:blipFill>
        <p:spPr>
          <a:xfrm>
            <a:off x="1304925" y="1690976"/>
            <a:ext cx="6534150" cy="4448175"/>
          </a:xfrm>
          <a:prstGeom prst="rect">
            <a:avLst/>
          </a:prstGeom>
        </p:spPr>
      </p:pic>
    </p:spTree>
    <p:extLst>
      <p:ext uri="{BB962C8B-B14F-4D97-AF65-F5344CB8AC3E}">
        <p14:creationId xmlns:p14="http://schemas.microsoft.com/office/powerpoint/2010/main" val="539189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06016" y="1250933"/>
            <a:ext cx="7886700" cy="4726854"/>
          </a:xfrm>
        </p:spPr>
        <p:txBody>
          <a:bodyPr>
            <a:normAutofit/>
          </a:bodyPr>
          <a:lstStyle/>
          <a:p>
            <a:r>
              <a:rPr lang="en-US" altLang="zh-TW" sz="2200" dirty="0" smtClean="0"/>
              <a:t>The Mainland is the major market for Hong Kong’s merchandise and service exports</a:t>
            </a:r>
            <a:endParaRPr lang="zh-HK" altLang="en-US" sz="2200" dirty="0"/>
          </a:p>
        </p:txBody>
      </p:sp>
      <p:sp>
        <p:nvSpPr>
          <p:cNvPr id="7" name="投影片編號版面配置區 6"/>
          <p:cNvSpPr>
            <a:spLocks noGrp="1"/>
          </p:cNvSpPr>
          <p:nvPr>
            <p:ph type="sldNum" sz="quarter" idx="10"/>
          </p:nvPr>
        </p:nvSpPr>
        <p:spPr/>
        <p:txBody>
          <a:bodyPr/>
          <a:lstStyle/>
          <a:p>
            <a:fld id="{D57F1E4F-1CFF-5643-939E-217C01CDF565}" type="slidenum">
              <a:rPr lang="en-US" smtClean="0"/>
              <a:pPr/>
              <a:t>8</a:t>
            </a:fld>
            <a:endParaRPr lang="en-US" dirty="0"/>
          </a:p>
        </p:txBody>
      </p:sp>
      <p:sp>
        <p:nvSpPr>
          <p:cNvPr id="6" name="文字方塊 5"/>
          <p:cNvSpPr txBox="1"/>
          <p:nvPr/>
        </p:nvSpPr>
        <p:spPr>
          <a:xfrm>
            <a:off x="3805901" y="6057015"/>
            <a:ext cx="5275868" cy="369332"/>
          </a:xfrm>
          <a:prstGeom prst="rect">
            <a:avLst/>
          </a:prstGeom>
          <a:noFill/>
        </p:spPr>
        <p:txBody>
          <a:bodyPr wrap="none" rtlCol="0">
            <a:spAutoFit/>
          </a:bodyPr>
          <a:lstStyle/>
          <a:p>
            <a:r>
              <a:rPr lang="en-US" altLang="zh-TW" dirty="0" smtClean="0"/>
              <a:t>Source </a:t>
            </a:r>
            <a:r>
              <a:rPr lang="zh-TW" altLang="en-US" dirty="0" smtClean="0"/>
              <a:t>：</a:t>
            </a:r>
            <a:r>
              <a:rPr lang="en-US" altLang="zh-TW" dirty="0" smtClean="0">
                <a:hlinkClick r:id="rId2"/>
              </a:rPr>
              <a:t>Hong Kong Trade Development Council</a:t>
            </a:r>
            <a:endParaRPr lang="zh-HK" altLang="en-US" dirty="0"/>
          </a:p>
        </p:txBody>
      </p:sp>
      <p:sp>
        <p:nvSpPr>
          <p:cNvPr id="9" name="標題 1"/>
          <p:cNvSpPr>
            <a:spLocks noGrp="1"/>
          </p:cNvSpPr>
          <p:nvPr>
            <p:ph type="title"/>
          </p:nvPr>
        </p:nvSpPr>
        <p:spPr>
          <a:xfrm>
            <a:off x="253497" y="447675"/>
            <a:ext cx="8591739" cy="487363"/>
          </a:xfrm>
        </p:spPr>
        <p:txBody>
          <a:bodyPr>
            <a:normAutofit fontScale="90000"/>
          </a:bodyPr>
          <a:lstStyle/>
          <a:p>
            <a:r>
              <a:rPr lang="en-US" altLang="zh-TW" dirty="0" smtClean="0"/>
              <a:t>B. Close economic relations with the world (especially the Mainland)</a:t>
            </a:r>
            <a:endParaRPr lang="zh-HK" altLang="en-US" dirty="0"/>
          </a:p>
        </p:txBody>
      </p:sp>
      <p:pic>
        <p:nvPicPr>
          <p:cNvPr id="2" name="圖片 1"/>
          <p:cNvPicPr>
            <a:picLocks noChangeAspect="1"/>
          </p:cNvPicPr>
          <p:nvPr/>
        </p:nvPicPr>
        <p:blipFill>
          <a:blip r:embed="rId3"/>
          <a:stretch>
            <a:fillRect/>
          </a:stretch>
        </p:blipFill>
        <p:spPr>
          <a:xfrm>
            <a:off x="253497" y="2020475"/>
            <a:ext cx="4458598" cy="3761942"/>
          </a:xfrm>
          <a:prstGeom prst="rect">
            <a:avLst/>
          </a:prstGeom>
        </p:spPr>
      </p:pic>
      <p:pic>
        <p:nvPicPr>
          <p:cNvPr id="8" name="圖片 7"/>
          <p:cNvPicPr>
            <a:picLocks noChangeAspect="1"/>
          </p:cNvPicPr>
          <p:nvPr/>
        </p:nvPicPr>
        <p:blipFill>
          <a:blip r:embed="rId4"/>
          <a:stretch>
            <a:fillRect/>
          </a:stretch>
        </p:blipFill>
        <p:spPr>
          <a:xfrm>
            <a:off x="4610100" y="2020475"/>
            <a:ext cx="4471669" cy="3823277"/>
          </a:xfrm>
          <a:prstGeom prst="rect">
            <a:avLst/>
          </a:prstGeom>
        </p:spPr>
      </p:pic>
    </p:spTree>
    <p:extLst>
      <p:ext uri="{BB962C8B-B14F-4D97-AF65-F5344CB8AC3E}">
        <p14:creationId xmlns:p14="http://schemas.microsoft.com/office/powerpoint/2010/main" val="1063687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3497" y="447675"/>
            <a:ext cx="8591739" cy="487363"/>
          </a:xfrm>
        </p:spPr>
        <p:txBody>
          <a:bodyPr>
            <a:normAutofit fontScale="90000"/>
          </a:bodyPr>
          <a:lstStyle/>
          <a:p>
            <a:r>
              <a:rPr lang="en-US" altLang="zh-TW" dirty="0"/>
              <a:t>B. Close economic relations with the world </a:t>
            </a:r>
            <a:r>
              <a:rPr lang="en-US" altLang="zh-TW" dirty="0" smtClean="0"/>
              <a:t>(especially </a:t>
            </a:r>
            <a:r>
              <a:rPr lang="en-US" altLang="zh-TW" dirty="0"/>
              <a:t>the Mainland)</a:t>
            </a:r>
            <a:endParaRPr lang="zh-HK" altLang="en-US" dirty="0"/>
          </a:p>
        </p:txBody>
      </p:sp>
      <p:sp>
        <p:nvSpPr>
          <p:cNvPr id="3" name="投影片編號版面配置區 2"/>
          <p:cNvSpPr>
            <a:spLocks noGrp="1"/>
          </p:cNvSpPr>
          <p:nvPr>
            <p:ph type="sldNum" sz="quarter" idx="10"/>
          </p:nvPr>
        </p:nvSpPr>
        <p:spPr/>
        <p:txBody>
          <a:bodyPr/>
          <a:lstStyle/>
          <a:p>
            <a:fld id="{D57F1E4F-1CFF-5643-939E-217C01CDF565}" type="slidenum">
              <a:rPr lang="en-US" smtClean="0"/>
              <a:pPr/>
              <a:t>9</a:t>
            </a:fld>
            <a:endParaRPr lang="en-US" dirty="0"/>
          </a:p>
        </p:txBody>
      </p:sp>
      <p:sp>
        <p:nvSpPr>
          <p:cNvPr id="6" name="文字方塊 5"/>
          <p:cNvSpPr txBox="1"/>
          <p:nvPr/>
        </p:nvSpPr>
        <p:spPr>
          <a:xfrm>
            <a:off x="3211946" y="6121735"/>
            <a:ext cx="5415649" cy="383840"/>
          </a:xfrm>
          <a:prstGeom prst="rect">
            <a:avLst/>
          </a:prstGeom>
          <a:noFill/>
        </p:spPr>
        <p:txBody>
          <a:bodyPr wrap="square" rtlCol="0">
            <a:spAutoFit/>
          </a:bodyPr>
          <a:lstStyle/>
          <a:p>
            <a:r>
              <a:rPr lang="en-US" altLang="zh-TW" dirty="0" smtClean="0"/>
              <a:t>Source</a:t>
            </a:r>
            <a:r>
              <a:rPr lang="zh-TW" altLang="en-US" dirty="0" smtClean="0"/>
              <a:t>：</a:t>
            </a:r>
            <a:r>
              <a:rPr lang="en-US" altLang="zh-TW" dirty="0" smtClean="0">
                <a:hlinkClick r:id="rId2"/>
              </a:rPr>
              <a:t>Trade and Industry Department</a:t>
            </a:r>
            <a:r>
              <a:rPr lang="en-US" altLang="zh-TW" dirty="0" smtClean="0"/>
              <a:t> </a:t>
            </a:r>
            <a:endParaRPr lang="zh-HK" altLang="en-US" dirty="0"/>
          </a:p>
        </p:txBody>
      </p:sp>
      <p:sp>
        <p:nvSpPr>
          <p:cNvPr id="7" name="內容版面配置區 2"/>
          <p:cNvSpPr txBox="1">
            <a:spLocks/>
          </p:cNvSpPr>
          <p:nvPr/>
        </p:nvSpPr>
        <p:spPr bwMode="gray">
          <a:xfrm>
            <a:off x="740895" y="1422816"/>
            <a:ext cx="7886700" cy="51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1" fontAlgn="base" hangingPunct="1">
              <a:spcBef>
                <a:spcPct val="20000"/>
              </a:spcBef>
              <a:spcAft>
                <a:spcPct val="0"/>
              </a:spcAft>
              <a:buClr>
                <a:schemeClr val="accent2"/>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defTabSz="914400"/>
            <a:r>
              <a:rPr lang="en-US" altLang="zh-TW" sz="2200" dirty="0" smtClean="0"/>
              <a:t>The Mainland is Hong Kong’s major import supplier</a:t>
            </a:r>
            <a:endParaRPr lang="zh-HK" altLang="en-US" sz="2200" dirty="0"/>
          </a:p>
        </p:txBody>
      </p:sp>
      <p:pic>
        <p:nvPicPr>
          <p:cNvPr id="8" name="內容版面配置區 7"/>
          <p:cNvPicPr>
            <a:picLocks noGrp="1" noChangeAspect="1"/>
          </p:cNvPicPr>
          <p:nvPr>
            <p:ph idx="1"/>
          </p:nvPr>
        </p:nvPicPr>
        <p:blipFill>
          <a:blip r:embed="rId3"/>
          <a:stretch>
            <a:fillRect/>
          </a:stretch>
        </p:blipFill>
        <p:spPr>
          <a:xfrm>
            <a:off x="1219200" y="1849394"/>
            <a:ext cx="5135418" cy="4030429"/>
          </a:xfrm>
          <a:prstGeom prst="rect">
            <a:avLst/>
          </a:prstGeom>
        </p:spPr>
      </p:pic>
    </p:spTree>
    <p:extLst>
      <p:ext uri="{BB962C8B-B14F-4D97-AF65-F5344CB8AC3E}">
        <p14:creationId xmlns:p14="http://schemas.microsoft.com/office/powerpoint/2010/main" val="416620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3">
      <a:dk1>
        <a:srgbClr val="000000"/>
      </a:dk1>
      <a:lt1>
        <a:srgbClr val="FFFFFF"/>
      </a:lt1>
      <a:dk2>
        <a:srgbClr val="003366"/>
      </a:dk2>
      <a:lt2>
        <a:srgbClr val="C0C0C0"/>
      </a:lt2>
      <a:accent1>
        <a:srgbClr val="4EA7EA"/>
      </a:accent1>
      <a:accent2>
        <a:srgbClr val="93C052"/>
      </a:accent2>
      <a:accent3>
        <a:srgbClr val="FFFFFF"/>
      </a:accent3>
      <a:accent4>
        <a:srgbClr val="000000"/>
      </a:accent4>
      <a:accent5>
        <a:srgbClr val="B2D0F3"/>
      </a:accent5>
      <a:accent6>
        <a:srgbClr val="85AE49"/>
      </a:accent6>
      <a:hlink>
        <a:srgbClr val="9999FF"/>
      </a:hlink>
      <a:folHlink>
        <a:srgbClr val="855AD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CFF"/>
        </a:solidFill>
        <a:ln>
          <a:solidFill>
            <a:srgbClr val="00B0F0"/>
          </a:solidFill>
        </a:ln>
      </a:spPr>
      <a:bodyPr rtlCol="0" anchor="ctr"/>
      <a:lstStyle>
        <a:defPPr algn="just">
          <a:defRPr dirty="0" smtClean="0">
            <a:solidFill>
              <a:srgbClr val="0070C0"/>
            </a:solidFill>
            <a:latin typeface="華康古印體(P)" panose="02010600010101010101" pitchFamily="2" charset="-120"/>
            <a:ea typeface="華康古印體(P)" panose="02010600010101010101" pitchFamily="2" charset="-120"/>
          </a:defRPr>
        </a:defPPr>
      </a:lstStyle>
      <a:style>
        <a:lnRef idx="0">
          <a:scrgbClr r="0" g="0" b="0"/>
        </a:lnRef>
        <a:fillRef idx="0">
          <a:scrgbClr r="0" g="0" b="0"/>
        </a:fillRef>
        <a:effectRef idx="0">
          <a:scrgbClr r="0" g="0" b="0"/>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193583"/>
        </a:dk2>
        <a:lt2>
          <a:srgbClr val="C0C0C0"/>
        </a:lt2>
        <a:accent1>
          <a:srgbClr val="E46C22"/>
        </a:accent1>
        <a:accent2>
          <a:srgbClr val="14CAEE"/>
        </a:accent2>
        <a:accent3>
          <a:srgbClr val="FFFFFF"/>
        </a:accent3>
        <a:accent4>
          <a:srgbClr val="000000"/>
        </a:accent4>
        <a:accent5>
          <a:srgbClr val="EFBAAB"/>
        </a:accent5>
        <a:accent6>
          <a:srgbClr val="11B7D8"/>
        </a:accent6>
        <a:hlink>
          <a:srgbClr val="6A6AE2"/>
        </a:hlink>
        <a:folHlink>
          <a:srgbClr val="66A444"/>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3366"/>
        </a:dk2>
        <a:lt2>
          <a:srgbClr val="C0C0C0"/>
        </a:lt2>
        <a:accent1>
          <a:srgbClr val="76CA2A"/>
        </a:accent1>
        <a:accent2>
          <a:srgbClr val="E5772D"/>
        </a:accent2>
        <a:accent3>
          <a:srgbClr val="FFFFFF"/>
        </a:accent3>
        <a:accent4>
          <a:srgbClr val="000000"/>
        </a:accent4>
        <a:accent5>
          <a:srgbClr val="BDE1AC"/>
        </a:accent5>
        <a:accent6>
          <a:srgbClr val="CF6B28"/>
        </a:accent6>
        <a:hlink>
          <a:srgbClr val="1A50B2"/>
        </a:hlink>
        <a:folHlink>
          <a:srgbClr val="855ADA"/>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3366"/>
        </a:dk2>
        <a:lt2>
          <a:srgbClr val="C0C0C0"/>
        </a:lt2>
        <a:accent1>
          <a:srgbClr val="4EA7EA"/>
        </a:accent1>
        <a:accent2>
          <a:srgbClr val="93C052"/>
        </a:accent2>
        <a:accent3>
          <a:srgbClr val="FFFFFF"/>
        </a:accent3>
        <a:accent4>
          <a:srgbClr val="000000"/>
        </a:accent4>
        <a:accent5>
          <a:srgbClr val="B2D0F3"/>
        </a:accent5>
        <a:accent6>
          <a:srgbClr val="85AE49"/>
        </a:accent6>
        <a:hlink>
          <a:srgbClr val="9999FF"/>
        </a:hlink>
        <a:folHlink>
          <a:srgbClr val="855AD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730例韩国TG公司图表集合</Template>
  <TotalTime>6142</TotalTime>
  <Words>4182</Words>
  <Application>Microsoft Office PowerPoint</Application>
  <PresentationFormat>On-screen Show (4:3)</PresentationFormat>
  <Paragraphs>347</Paragraphs>
  <Slides>55</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55</vt:i4>
      </vt:variant>
    </vt:vector>
  </HeadingPairs>
  <TitlesOfParts>
    <vt:vector size="67" baseType="lpstr">
      <vt:lpstr>微软雅黑</vt:lpstr>
      <vt:lpstr>宋体</vt:lpstr>
      <vt:lpstr>微軟正黑體</vt:lpstr>
      <vt:lpstr>新細明體</vt:lpstr>
      <vt:lpstr>華康古印體(P)</vt:lpstr>
      <vt:lpstr>華康娃娃體(P)</vt:lpstr>
      <vt:lpstr>Arial</vt:lpstr>
      <vt:lpstr>Calibri</vt:lpstr>
      <vt:lpstr>Cambria Math</vt:lpstr>
      <vt:lpstr>Times New Roman</vt:lpstr>
      <vt:lpstr>Wingdings</vt:lpstr>
      <vt:lpstr>Default Design</vt:lpstr>
      <vt:lpstr>An Economic Analysis of the Impact of COVID-19 on Hong Kong Economy   </vt:lpstr>
      <vt:lpstr>Foreword</vt:lpstr>
      <vt:lpstr>Part I: Macroeconomics</vt:lpstr>
      <vt:lpstr>How does the epidemic affect Hong Kong economy?</vt:lpstr>
      <vt:lpstr>  What are the features of Hong Kong economy?</vt:lpstr>
      <vt:lpstr>A. Open and externally oriented economy </vt:lpstr>
      <vt:lpstr>A. Open and externally oriented economy </vt:lpstr>
      <vt:lpstr>B. Close economic relations with the world (especially the Mainland)</vt:lpstr>
      <vt:lpstr>B. Close economic relations with the world (especially the Mainland)</vt:lpstr>
      <vt:lpstr>C. The Four Key Industries in the Hong Kong Economy</vt:lpstr>
      <vt:lpstr>PowerPoint Presentation</vt:lpstr>
      <vt:lpstr>II. What happened in the world under the epidemic? </vt:lpstr>
      <vt:lpstr>II. What happened in the world under the epidemic? </vt:lpstr>
      <vt:lpstr>III. Impacts on Hong Kong economy?  Any supporting data?</vt:lpstr>
      <vt:lpstr>III. Impacts on Hong Kong economy?  Any supporting data?</vt:lpstr>
      <vt:lpstr>III. Impacts on Hong Kong economy?  Any supporting data?</vt:lpstr>
      <vt:lpstr>III. Impacts on Hong Kong Economy? Which economic indicators can reflect the situation?</vt:lpstr>
      <vt:lpstr>III. Impacts on Hong Kong economy? Gross Domestic Product</vt:lpstr>
      <vt:lpstr>III. Impacts on Hong Kong economy? Gross Domestic Product</vt:lpstr>
      <vt:lpstr>III. Impacts on Hong Kong economy? Labour Market</vt:lpstr>
      <vt:lpstr>III. Impacts on Hong Kong economy? Labour Market</vt:lpstr>
      <vt:lpstr>III. Impacts on Hong Kong economy? Labour Market</vt:lpstr>
      <vt:lpstr>III. Impacts on Hong Kong economy? Labour Market</vt:lpstr>
      <vt:lpstr>III. Impacts on Hong Kong economy? Labour Market</vt:lpstr>
      <vt:lpstr>III. Impacts on Hong Kong economy? Labour Market</vt:lpstr>
      <vt:lpstr>III. Impacts on Hong Kong economy? Analysis with economic model</vt:lpstr>
      <vt:lpstr>How does the Hong Kong government respond to economic difficulties through fiscal policy?</vt:lpstr>
      <vt:lpstr>How does the Hong Kong government respond to economic difficulties through fiscal policy?</vt:lpstr>
      <vt:lpstr>How does the Hong Kong government respond to economic difficulties through fiscal policy?</vt:lpstr>
      <vt:lpstr>How does the Hong Kong government respond to economic difficulties through fiscal policy?</vt:lpstr>
      <vt:lpstr>How does the Hong Kong government respond to economic difficulties through fiscal policy?</vt:lpstr>
      <vt:lpstr>Impacts of epidemic on the economy: extended enquiry</vt:lpstr>
      <vt:lpstr> Latest News: A series of supporting measures (updated on April 15, 2020)</vt:lpstr>
      <vt:lpstr>Part II：Microeconomics</vt:lpstr>
      <vt:lpstr>Demand and Supply Analysis of masks</vt:lpstr>
      <vt:lpstr>Demand and Supply Analysis of masks</vt:lpstr>
      <vt:lpstr>Demand and Supply Analysis of masks</vt:lpstr>
      <vt:lpstr>Demand and Supply Analysis of masks</vt:lpstr>
      <vt:lpstr>Demand and Supply Analysis of masks</vt:lpstr>
      <vt:lpstr>Demand and Supply Analysis of masks</vt:lpstr>
      <vt:lpstr>Demand and Supply Analysis of masks</vt:lpstr>
      <vt:lpstr>The externality of the epidemic</vt:lpstr>
      <vt:lpstr>The externality of the epidemic</vt:lpstr>
      <vt:lpstr>The externality of the epidemic</vt:lpstr>
      <vt:lpstr>[For teachers’ reference]：Beyond theoretical knowledge, the extended question about local mask production</vt:lpstr>
      <vt:lpstr>[Values education]：The externality of the epidemic -- We can also contribute</vt:lpstr>
      <vt:lpstr>[Values education]： Epidemic and Income inequality</vt:lpstr>
      <vt:lpstr>[Values education]：How to avoid being misled by “fake news”?</vt:lpstr>
      <vt:lpstr>Article Recommendation</vt:lpstr>
      <vt:lpstr>Book Recommendation</vt:lpstr>
      <vt:lpstr>Book Recommendation</vt:lpstr>
      <vt:lpstr>Book Recommendation</vt:lpstr>
      <vt:lpstr>Book Recommendation</vt:lpstr>
      <vt:lpstr>Book Recommendation</vt:lpstr>
      <vt:lpstr>Reference</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EDB</dc:creator>
  <cp:lastModifiedBy>CHAN, Hong</cp:lastModifiedBy>
  <cp:revision>817</cp:revision>
  <cp:lastPrinted>2020-05-13T09:35:08Z</cp:lastPrinted>
  <dcterms:created xsi:type="dcterms:W3CDTF">2020-03-26T06:13:23Z</dcterms:created>
  <dcterms:modified xsi:type="dcterms:W3CDTF">2020-07-09T00:44:12Z</dcterms:modified>
</cp:coreProperties>
</file>